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Consolas" panose="020B0609020204030204" pitchFamily="49" charset="0"/>
      <p:regular r:id="rId82"/>
      <p:bold r:id="rId83"/>
      <p:italic r:id="rId84"/>
      <p:boldItalic r:id="rId85"/>
    </p:embeddedFont>
    <p:embeddedFont>
      <p:font typeface="Proxima Nova" panose="020B0604020202020204" charset="0"/>
      <p:regular r:id="rId86"/>
      <p:bold r:id="rId87"/>
      <p:italic r:id="rId88"/>
      <p:boldItalic r:id="rId89"/>
    </p:embeddedFont>
    <p:embeddedFont>
      <p:font typeface="Roboto" panose="020B0604020202020204" charset="0"/>
      <p:regular r:id="rId90"/>
      <p:bold r:id="rId91"/>
      <p:italic r:id="rId92"/>
      <p:boldItalic r:id="rId93"/>
    </p:embeddedFont>
    <p:embeddedFont>
      <p:font typeface="Verdana" panose="020B0604030504040204" pitchFamily="34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8" roundtripDataSignature="AMtx7mhbWK3SiDi6YopxeQIsEVG66neFI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rishti Gupta" initials="" lastIdx="34" clrIdx="0"/>
  <p:cmAuthor id="1" name="Prachi Agrawal" initials="" lastIdx="29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323005-6B7A-4B93-A4AD-8AE912BDBE1A}">
  <a:tblStyle styleId="{13323005-6B7A-4B93-A4AD-8AE912BDBE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C7E2572-CB46-4C9A-92AB-0A6D2560EF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13.fntdata"/><Relationship Id="rId95" Type="http://schemas.openxmlformats.org/officeDocument/2006/relationships/font" Target="fonts/font1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96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6.fntdata"/><Relationship Id="rId98" Type="http://customschemas.google.com/relationships/presentationmetadata" Target="meta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15656"/>
        <c:axId val="-2132718696"/>
      </c:barChart>
      <c:catAx>
        <c:axId val="-21327156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18696"/>
        <c:crosses val="autoZero"/>
        <c:auto val="1"/>
        <c:lblAlgn val="ctr"/>
        <c:lblOffset val="100"/>
        <c:noMultiLvlLbl val="0"/>
      </c:catAx>
      <c:valAx>
        <c:axId val="-213271869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156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81934168"/>
        <c:axId val="2081937144"/>
      </c:barChart>
      <c:catAx>
        <c:axId val="20819341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81937144"/>
        <c:crosses val="autoZero"/>
        <c:auto val="1"/>
        <c:lblAlgn val="ctr"/>
        <c:lblOffset val="100"/>
        <c:noMultiLvlLbl val="0"/>
      </c:catAx>
      <c:valAx>
        <c:axId val="208193714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208193416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82760"/>
        <c:axId val="-2132785752"/>
      </c:barChart>
      <c:catAx>
        <c:axId val="-21327827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85752"/>
        <c:crosses val="autoZero"/>
        <c:auto val="1"/>
        <c:lblAlgn val="ctr"/>
        <c:lblOffset val="100"/>
        <c:noMultiLvlLbl val="0"/>
      </c:catAx>
      <c:valAx>
        <c:axId val="-2132785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827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8379496"/>
        <c:axId val="-2138799752"/>
      </c:barChart>
      <c:catAx>
        <c:axId val="-21383794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8799752"/>
        <c:crosses val="autoZero"/>
        <c:auto val="1"/>
        <c:lblAlgn val="ctr"/>
        <c:lblOffset val="100"/>
        <c:noMultiLvlLbl val="0"/>
      </c:catAx>
      <c:valAx>
        <c:axId val="-2138799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83794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8621c3774d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3" name="Google Shape;723;g8621c3774d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447dff8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4" name="Google Shape;734;g8447dff8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8447dff89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0" name="Google Shape;750;g8447dff89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621c3774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6" name="Google Shape;766;g8621c3774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8621c3774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2" name="Google Shape;782;g8621c3774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8621c3774d_1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g8621c3774d_1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2" name="Google Shape;8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0" name="Google Shape;8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8" name="Google Shape;8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8621c3774d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5" name="Google Shape;845;g8621c3774d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8621c3774d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4" name="Google Shape;854;g8621c3774d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8621c3774d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0" name="Google Shape;870;g8621c3774d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8aae3c8de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4" name="Google Shape;894;g8aae3c8de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aae3c8de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9" name="Google Shape;919;g8aae3c8de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6" name="Google Shape;9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8621c3774d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8" name="Google Shape;968;g8621c3774d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8621c3774d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4" name="Google Shape;984;g8621c3774d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8aae3c8de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0" name="Google Shape;1000;g8aae3c8de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1" name="Google Shape;6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aae3c8de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6" name="Google Shape;1016;g8aae3c8de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8621c3774d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9" name="Google Shape;1039;g8621c3774d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8621c3774d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" name="Google Shape;1048;g8621c3774d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621c3774d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4" name="Google Shape;1064;g8621c3774d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621c3774d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0" name="Google Shape;1080;g8621c3774d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8621c3774d_1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6" name="Google Shape;1096;g8621c3774d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8621c3774d_1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2" name="Google Shape;1112;g8621c3774d_1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8621c3774d_1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8" name="Google Shape;1128;g8621c3774d_1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8aae3c8de7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g8aae3c8de7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0" name="Google Shape;6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aae3c8de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1" name="Google Shape;1151;g8aae3c8de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621c3774d_1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9" name="Google Shape;1169;g8621c3774d_1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8621c3774d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8" name="Google Shape;1178;g8621c3774d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621c3774d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9" name="Google Shape;1189;g8621c3774d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621c3774d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8" name="Google Shape;1198;g8621c3774d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8aae3c8de7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0" name="Google Shape;1210;g8aae3c8de7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621c3774d_1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9" name="Google Shape;1219;g8621c3774d_1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8621c3774d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5" name="Google Shape;1235;g8621c3774d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8621c3774d_1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1" name="Google Shape;1251;g8621c3774d_1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7" name="Google Shape;6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8621c3774d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7" name="Google Shape;1267;g8621c3774d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8621c3774d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g8621c3774d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8621c3774d_1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6" name="Google Shape;1296;g8621c3774d_1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8621c3774d_1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2" name="Google Shape;1312;g8621c3774d_1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8" name="Google Shape;13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8621c3774d_1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9" name="Google Shape;1339;g8621c3774d_1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8621c3774d_1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5" name="Google Shape;1355;g8621c3774d_1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8621c3774d_1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1" name="Google Shape;1371;g8621c3774d_1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8621c3774d_1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1" name="Google Shape;1381;g8621c3774d_1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8" name="Google Shape;6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8621c3774d_1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7" name="Google Shape;1397;g8621c3774d_1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8621c3774d_1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3" name="Google Shape;1413;g8621c3774d_1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8621c3774d_1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4" name="Google Shape;1424;g8621c3774d_1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8621c3774d_1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0" name="Google Shape;1440;g8621c3774d_1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8621c3774d_1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6" name="Google Shape;1456;g8621c3774d_1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8621c3774d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7" name="Google Shape;1467;g8621c3774d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8621c3774d_1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8" name="Google Shape;1478;g8621c3774d_1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8621c3774d_1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4" name="Google Shape;1494;g8621c3774d_1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8621c3774d_1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0" name="Google Shape;1510;g8621c3774d_1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8621c3774d_1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6" name="Google Shape;1526;g8621c3774d_1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838461507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9" name="Google Shape;679;g838461507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621c3774d_1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g8621c3774d_1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1" name="Google Shape;15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8621c3774d_1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g8621c3774d_1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8805ae346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5" name="Google Shape;1565;g8805ae346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4" name="Google Shape;15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2" name="Google Shape;15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8" name="Google Shape;6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chart" Target="../charts/chart1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4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72D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4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9" name="Google Shape;19;p34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1_Title and TImeline Infographic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11" name="Google Shape;11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5"/>
          <p:cNvSpPr txBox="1">
            <a:spLocks noGrp="1"/>
          </p:cNvSpPr>
          <p:nvPr>
            <p:ph type="body" idx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45"/>
          <p:cNvSpPr txBox="1">
            <a:spLocks noGrp="1"/>
          </p:cNvSpPr>
          <p:nvPr>
            <p:ph type="body" idx="2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45"/>
          <p:cNvSpPr txBox="1">
            <a:spLocks noGrp="1"/>
          </p:cNvSpPr>
          <p:nvPr>
            <p:ph type="body" idx="3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45"/>
          <p:cNvSpPr txBox="1">
            <a:spLocks noGrp="1"/>
          </p:cNvSpPr>
          <p:nvPr>
            <p:ph type="body" idx="4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45"/>
          <p:cNvSpPr txBox="1">
            <a:spLocks noGrp="1"/>
          </p:cNvSpPr>
          <p:nvPr>
            <p:ph type="body" idx="5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45"/>
          <p:cNvSpPr txBox="1">
            <a:spLocks noGrp="1"/>
          </p:cNvSpPr>
          <p:nvPr>
            <p:ph type="body" idx="6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45"/>
          <p:cNvSpPr txBox="1">
            <a:spLocks noGrp="1"/>
          </p:cNvSpPr>
          <p:nvPr>
            <p:ph type="body" idx="7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45"/>
          <p:cNvSpPr txBox="1">
            <a:spLocks noGrp="1"/>
          </p:cNvSpPr>
          <p:nvPr>
            <p:ph type="body" idx="8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45"/>
          <p:cNvSpPr txBox="1">
            <a:spLocks noGrp="1"/>
          </p:cNvSpPr>
          <p:nvPr>
            <p:ph type="body" idx="9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45"/>
          <p:cNvSpPr txBox="1">
            <a:spLocks noGrp="1"/>
          </p:cNvSpPr>
          <p:nvPr>
            <p:ph type="body" idx="13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45"/>
          <p:cNvSpPr txBox="1">
            <a:spLocks noGrp="1"/>
          </p:cNvSpPr>
          <p:nvPr>
            <p:ph type="body" idx="14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45"/>
          <p:cNvSpPr txBox="1">
            <a:spLocks noGrp="1"/>
          </p:cNvSpPr>
          <p:nvPr>
            <p:ph type="body" idx="15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45"/>
          <p:cNvSpPr txBox="1">
            <a:spLocks noGrp="1"/>
          </p:cNvSpPr>
          <p:nvPr>
            <p:ph type="body" idx="16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45"/>
          <p:cNvSpPr txBox="1">
            <a:spLocks noGrp="1"/>
          </p:cNvSpPr>
          <p:nvPr>
            <p:ph type="body" idx="17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45"/>
          <p:cNvSpPr txBox="1">
            <a:spLocks noGrp="1"/>
          </p:cNvSpPr>
          <p:nvPr>
            <p:ph type="body" idx="18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45"/>
          <p:cNvSpPr txBox="1">
            <a:spLocks noGrp="1"/>
          </p:cNvSpPr>
          <p:nvPr>
            <p:ph type="body" idx="19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45"/>
          <p:cNvSpPr txBox="1">
            <a:spLocks noGrp="1"/>
          </p:cNvSpPr>
          <p:nvPr>
            <p:ph type="body" idx="20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45"/>
          <p:cNvSpPr txBox="1">
            <a:spLocks noGrp="1"/>
          </p:cNvSpPr>
          <p:nvPr>
            <p:ph type="body" idx="2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45"/>
          <p:cNvSpPr txBox="1">
            <a:spLocks noGrp="1"/>
          </p:cNvSpPr>
          <p:nvPr>
            <p:ph type="body" idx="22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45"/>
          <p:cNvSpPr txBox="1">
            <a:spLocks noGrp="1"/>
          </p:cNvSpPr>
          <p:nvPr>
            <p:ph type="body" idx="23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2" name="Google Shape;132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5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5" name="Google Shape;13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1_Title and Doughnut Char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39" name="Google Shape;139;p4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1" name="Google Shape;14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1_Title and Line Char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5" name="Google Shape;145;p47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7"/>
          <p:cNvSpPr txBox="1">
            <a:spLocks noGrp="1"/>
          </p:cNvSpPr>
          <p:nvPr>
            <p:ph type="body" idx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47"/>
          <p:cNvSpPr txBox="1">
            <a:spLocks noGrp="1"/>
          </p:cNvSpPr>
          <p:nvPr>
            <p:ph type="body" idx="2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47"/>
          <p:cNvSpPr txBox="1">
            <a:spLocks noGrp="1"/>
          </p:cNvSpPr>
          <p:nvPr>
            <p:ph type="body" idx="3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47"/>
          <p:cNvSpPr txBox="1">
            <a:spLocks noGrp="1"/>
          </p:cNvSpPr>
          <p:nvPr>
            <p:ph type="body" idx="4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47"/>
          <p:cNvSpPr txBox="1">
            <a:spLocks noGrp="1"/>
          </p:cNvSpPr>
          <p:nvPr>
            <p:ph type="body" idx="5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47"/>
          <p:cNvSpPr txBox="1">
            <a:spLocks noGrp="1"/>
          </p:cNvSpPr>
          <p:nvPr>
            <p:ph type="body" idx="6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47"/>
          <p:cNvSpPr txBox="1">
            <a:spLocks noGrp="1"/>
          </p:cNvSpPr>
          <p:nvPr>
            <p:ph type="body" idx="7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Google Shape;155;p47"/>
          <p:cNvSpPr>
            <a:spLocks noGrp="1"/>
          </p:cNvSpPr>
          <p:nvPr>
            <p:ph type="chart" idx="8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47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7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7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1" name="Google Shape;161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1_Title and Doughnut Chart 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65" name="Google Shape;16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8"/>
          <p:cNvSpPr txBox="1">
            <a:spLocks noGrp="1"/>
          </p:cNvSpPr>
          <p:nvPr>
            <p:ph type="body" idx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48"/>
          <p:cNvSpPr txBox="1">
            <a:spLocks noGrp="1"/>
          </p:cNvSpPr>
          <p:nvPr>
            <p:ph type="body" idx="2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48"/>
          <p:cNvSpPr txBox="1">
            <a:spLocks noGrp="1"/>
          </p:cNvSpPr>
          <p:nvPr>
            <p:ph type="body" idx="3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p48"/>
          <p:cNvSpPr txBox="1">
            <a:spLocks noGrp="1"/>
          </p:cNvSpPr>
          <p:nvPr>
            <p:ph type="body" idx="4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2" name="Google Shape;172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7" name="Google Shape;177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1_Title and Infograhic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81" name="Google Shape;18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9"/>
          <p:cNvSpPr txBox="1">
            <a:spLocks noGrp="1"/>
          </p:cNvSpPr>
          <p:nvPr>
            <p:ph type="body" idx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49"/>
          <p:cNvSpPr txBox="1">
            <a:spLocks noGrp="1"/>
          </p:cNvSpPr>
          <p:nvPr>
            <p:ph type="body" idx="2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49"/>
          <p:cNvSpPr txBox="1">
            <a:spLocks noGrp="1"/>
          </p:cNvSpPr>
          <p:nvPr>
            <p:ph type="body" idx="3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49"/>
          <p:cNvSpPr txBox="1">
            <a:spLocks noGrp="1"/>
          </p:cNvSpPr>
          <p:nvPr>
            <p:ph type="body" idx="4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49"/>
          <p:cNvSpPr txBox="1">
            <a:spLocks noGrp="1"/>
          </p:cNvSpPr>
          <p:nvPr>
            <p:ph type="body" idx="5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49"/>
          <p:cNvSpPr txBox="1">
            <a:spLocks noGrp="1"/>
          </p:cNvSpPr>
          <p:nvPr>
            <p:ph type="body" idx="6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49"/>
          <p:cNvSpPr txBox="1">
            <a:spLocks noGrp="1"/>
          </p:cNvSpPr>
          <p:nvPr>
            <p:ph type="body" idx="7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body" idx="8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49"/>
          <p:cNvSpPr txBox="1">
            <a:spLocks noGrp="1"/>
          </p:cNvSpPr>
          <p:nvPr>
            <p:ph type="body" idx="9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49"/>
          <p:cNvSpPr txBox="1">
            <a:spLocks noGrp="1"/>
          </p:cNvSpPr>
          <p:nvPr>
            <p:ph type="body" idx="13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49"/>
          <p:cNvSpPr txBox="1">
            <a:spLocks noGrp="1"/>
          </p:cNvSpPr>
          <p:nvPr>
            <p:ph type="body" idx="14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49"/>
          <p:cNvSpPr txBox="1">
            <a:spLocks noGrp="1"/>
          </p:cNvSpPr>
          <p:nvPr>
            <p:ph type="body" idx="15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49"/>
          <p:cNvSpPr txBox="1">
            <a:spLocks noGrp="1"/>
          </p:cNvSpPr>
          <p:nvPr>
            <p:ph type="body" idx="16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49"/>
          <p:cNvSpPr txBox="1">
            <a:spLocks noGrp="1"/>
          </p:cNvSpPr>
          <p:nvPr>
            <p:ph type="body" idx="17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body" idx="18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49"/>
          <p:cNvSpPr txBox="1">
            <a:spLocks noGrp="1"/>
          </p:cNvSpPr>
          <p:nvPr>
            <p:ph type="body" idx="19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49"/>
          <p:cNvSpPr txBox="1">
            <a:spLocks noGrp="1"/>
          </p:cNvSpPr>
          <p:nvPr>
            <p:ph type="body" idx="20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49"/>
          <p:cNvSpPr txBox="1">
            <a:spLocks noGrp="1"/>
          </p:cNvSpPr>
          <p:nvPr>
            <p:ph type="body" idx="2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1" name="Google Shape;20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4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1_Title and Infographic 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9" name="Google Shape;209;p50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0"/>
          <p:cNvSpPr txBox="1">
            <a:spLocks noGrp="1"/>
          </p:cNvSpPr>
          <p:nvPr>
            <p:ph type="body" idx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50"/>
          <p:cNvSpPr txBox="1">
            <a:spLocks noGrp="1"/>
          </p:cNvSpPr>
          <p:nvPr>
            <p:ph type="body" idx="2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50"/>
          <p:cNvSpPr txBox="1">
            <a:spLocks noGrp="1"/>
          </p:cNvSpPr>
          <p:nvPr>
            <p:ph type="body" idx="3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body" idx="4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50"/>
          <p:cNvSpPr txBox="1">
            <a:spLocks noGrp="1"/>
          </p:cNvSpPr>
          <p:nvPr>
            <p:ph type="body" idx="5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Google Shape;215;p50"/>
          <p:cNvSpPr txBox="1">
            <a:spLocks noGrp="1"/>
          </p:cNvSpPr>
          <p:nvPr>
            <p:ph type="body" idx="6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Google Shape;216;p50"/>
          <p:cNvSpPr txBox="1">
            <a:spLocks noGrp="1"/>
          </p:cNvSpPr>
          <p:nvPr>
            <p:ph type="body" idx="7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50"/>
          <p:cNvSpPr txBox="1">
            <a:spLocks noGrp="1"/>
          </p:cNvSpPr>
          <p:nvPr>
            <p:ph type="body" idx="8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50"/>
          <p:cNvSpPr txBox="1">
            <a:spLocks noGrp="1"/>
          </p:cNvSpPr>
          <p:nvPr>
            <p:ph type="body" idx="9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Google Shape;219;p50"/>
          <p:cNvSpPr txBox="1">
            <a:spLocks noGrp="1"/>
          </p:cNvSpPr>
          <p:nvPr>
            <p:ph type="body" idx="13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p50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1_Title and Infographic 3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25" name="Google Shape;225;p51"/>
          <p:cNvSpPr txBox="1">
            <a:spLocks noGrp="1"/>
          </p:cNvSpPr>
          <p:nvPr>
            <p:ph type="body" idx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51"/>
          <p:cNvSpPr txBox="1">
            <a:spLocks noGrp="1"/>
          </p:cNvSpPr>
          <p:nvPr>
            <p:ph type="body" idx="2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51"/>
          <p:cNvSpPr txBox="1">
            <a:spLocks noGrp="1"/>
          </p:cNvSpPr>
          <p:nvPr>
            <p:ph type="body" idx="3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51"/>
          <p:cNvSpPr txBox="1">
            <a:spLocks noGrp="1"/>
          </p:cNvSpPr>
          <p:nvPr>
            <p:ph type="body" idx="4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51"/>
          <p:cNvSpPr txBox="1">
            <a:spLocks noGrp="1"/>
          </p:cNvSpPr>
          <p:nvPr>
            <p:ph type="body" idx="5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51"/>
          <p:cNvSpPr txBox="1">
            <a:spLocks noGrp="1"/>
          </p:cNvSpPr>
          <p:nvPr>
            <p:ph type="body" idx="6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body" idx="7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Google Shape;232;p51"/>
          <p:cNvSpPr txBox="1">
            <a:spLocks noGrp="1"/>
          </p:cNvSpPr>
          <p:nvPr>
            <p:ph type="body" idx="8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51"/>
          <p:cNvSpPr txBox="1">
            <a:spLocks noGrp="1"/>
          </p:cNvSpPr>
          <p:nvPr>
            <p:ph type="body" idx="9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p51"/>
          <p:cNvSpPr txBox="1">
            <a:spLocks noGrp="1"/>
          </p:cNvSpPr>
          <p:nvPr>
            <p:ph type="body" idx="13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5" name="Google Shape;235;p51"/>
          <p:cNvSpPr txBox="1">
            <a:spLocks noGrp="1"/>
          </p:cNvSpPr>
          <p:nvPr>
            <p:ph type="body" idx="14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" name="Google Shape;236;p51"/>
          <p:cNvSpPr txBox="1">
            <a:spLocks noGrp="1"/>
          </p:cNvSpPr>
          <p:nvPr>
            <p:ph type="body" idx="15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51"/>
          <p:cNvSpPr txBox="1">
            <a:spLocks noGrp="1"/>
          </p:cNvSpPr>
          <p:nvPr>
            <p:ph type="body" idx="16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51"/>
          <p:cNvSpPr txBox="1">
            <a:spLocks noGrp="1"/>
          </p:cNvSpPr>
          <p:nvPr>
            <p:ph type="body" idx="17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51"/>
          <p:cNvSpPr txBox="1">
            <a:spLocks noGrp="1"/>
          </p:cNvSpPr>
          <p:nvPr>
            <p:ph type="body" idx="18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Google Shape;240;p51"/>
          <p:cNvSpPr txBox="1">
            <a:spLocks noGrp="1"/>
          </p:cNvSpPr>
          <p:nvPr>
            <p:ph type="body" idx="19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1" name="Google Shape;241;p51"/>
          <p:cNvSpPr txBox="1">
            <a:spLocks noGrp="1"/>
          </p:cNvSpPr>
          <p:nvPr>
            <p:ph type="body" idx="20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Google Shape;242;p51"/>
          <p:cNvSpPr txBox="1">
            <a:spLocks noGrp="1"/>
          </p:cNvSpPr>
          <p:nvPr>
            <p:ph type="body" idx="2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51"/>
          <p:cNvSpPr txBox="1">
            <a:spLocks noGrp="1"/>
          </p:cNvSpPr>
          <p:nvPr>
            <p:ph type="body" idx="22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p51"/>
          <p:cNvSpPr txBox="1">
            <a:spLocks noGrp="1"/>
          </p:cNvSpPr>
          <p:nvPr>
            <p:ph type="body" idx="23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51"/>
          <p:cNvSpPr txBox="1">
            <a:spLocks noGrp="1"/>
          </p:cNvSpPr>
          <p:nvPr>
            <p:ph type="body" idx="24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51"/>
          <p:cNvSpPr txBox="1">
            <a:spLocks noGrp="1"/>
          </p:cNvSpPr>
          <p:nvPr>
            <p:ph type="body" idx="25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51"/>
          <p:cNvSpPr txBox="1">
            <a:spLocks noGrp="1"/>
          </p:cNvSpPr>
          <p:nvPr>
            <p:ph type="body" idx="26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Google Shape;248;p51"/>
          <p:cNvSpPr txBox="1">
            <a:spLocks noGrp="1"/>
          </p:cNvSpPr>
          <p:nvPr>
            <p:ph type="body" idx="27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49" name="Google Shape;249;p51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250" name="Google Shape;250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51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51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51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51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51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51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51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51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51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7" name="Google Shape;267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1"/>
          <p:cNvSpPr txBox="1">
            <a:spLocks noGrp="1"/>
          </p:cNvSpPr>
          <p:nvPr>
            <p:ph type="body" idx="28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6" name="Google Shape;276;p5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5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8" name="Google Shape;278;p5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10_Custom Layou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5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82" name="Google Shape;282;p52"/>
          <p:cNvSpPr txBox="1">
            <a:spLocks noGrp="1"/>
          </p:cNvSpPr>
          <p:nvPr>
            <p:ph type="body" idx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3" name="Google Shape;283;p52"/>
          <p:cNvSpPr>
            <a:spLocks noGrp="1"/>
          </p:cNvSpPr>
          <p:nvPr>
            <p:ph type="chart" idx="2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Google Shape;284;p5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5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6" name="Google Shape;28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icture and caption">
  <p:cSld name="Title, picture and caption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9"/>
          <p:cNvSpPr>
            <a:spLocks noGrp="1"/>
          </p:cNvSpPr>
          <p:nvPr>
            <p:ph type="pic" idx="2"/>
          </p:nvPr>
        </p:nvSpPr>
        <p:spPr>
          <a:xfrm>
            <a:off x="4136817" y="1681163"/>
            <a:ext cx="4535267" cy="28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39"/>
          <p:cNvSpPr txBox="1">
            <a:spLocks noGrp="1"/>
          </p:cNvSpPr>
          <p:nvPr>
            <p:ph type="body" idx="1"/>
          </p:nvPr>
        </p:nvSpPr>
        <p:spPr>
          <a:xfrm>
            <a:off x="648274" y="1681163"/>
            <a:ext cx="3140075" cy="28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93" name="Google Shape;293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053">
          <p15:clr>
            <a:srgbClr val="FBAE40"/>
          </p15:clr>
        </p15:guide>
        <p15:guide id="3" orient="horz" pos="2845">
          <p15:clr>
            <a:srgbClr val="FBAE40"/>
          </p15:clr>
        </p15:guide>
        <p15:guide id="4" pos="3254">
          <p15:clr>
            <a:srgbClr val="FBAE40"/>
          </p15:clr>
        </p15:guide>
        <p15:guide id="5" pos="339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0"/>
          <p:cNvSpPr txBox="1">
            <a:spLocks noGrp="1"/>
          </p:cNvSpPr>
          <p:nvPr>
            <p:ph type="title"/>
          </p:nvPr>
        </p:nvSpPr>
        <p:spPr>
          <a:xfrm>
            <a:off x="629841" y="616199"/>
            <a:ext cx="3612150" cy="434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0"/>
          <p:cNvSpPr/>
          <p:nvPr/>
        </p:nvSpPr>
        <p:spPr>
          <a:xfrm>
            <a:off x="591700" y="1822542"/>
            <a:ext cx="1836663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0"/>
          <p:cNvSpPr/>
          <p:nvPr/>
        </p:nvSpPr>
        <p:spPr>
          <a:xfrm>
            <a:off x="2586608" y="1819788"/>
            <a:ext cx="1818181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0"/>
          <p:cNvSpPr/>
          <p:nvPr/>
        </p:nvSpPr>
        <p:spPr>
          <a:xfrm>
            <a:off x="6603923" y="1808792"/>
            <a:ext cx="1868349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4604246" y="1819788"/>
            <a:ext cx="1843021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0"/>
          <p:cNvSpPr/>
          <p:nvPr/>
        </p:nvSpPr>
        <p:spPr>
          <a:xfrm>
            <a:off x="673283" y="1950244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0"/>
          <p:cNvSpPr/>
          <p:nvPr/>
        </p:nvSpPr>
        <p:spPr>
          <a:xfrm>
            <a:off x="6777923" y="1956818"/>
            <a:ext cx="263289" cy="263289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0"/>
          <p:cNvSpPr/>
          <p:nvPr/>
        </p:nvSpPr>
        <p:spPr>
          <a:xfrm>
            <a:off x="4719917" y="1957683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392" y="2035413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0"/>
          <p:cNvSpPr/>
          <p:nvPr/>
        </p:nvSpPr>
        <p:spPr>
          <a:xfrm>
            <a:off x="2681861" y="1946687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63970" y="2028697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0032" y="2040628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02026" y="2044245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>
            <a:spLocks noGrp="1"/>
          </p:cNvSpPr>
          <p:nvPr>
            <p:ph type="body" idx="1"/>
          </p:nvPr>
        </p:nvSpPr>
        <p:spPr>
          <a:xfrm>
            <a:off x="772836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body" idx="2"/>
          </p:nvPr>
        </p:nvSpPr>
        <p:spPr>
          <a:xfrm>
            <a:off x="2752107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body" idx="3"/>
          </p:nvPr>
        </p:nvSpPr>
        <p:spPr>
          <a:xfrm>
            <a:off x="4782484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body" idx="4"/>
          </p:nvPr>
        </p:nvSpPr>
        <p:spPr>
          <a:xfrm>
            <a:off x="6844575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body" idx="5"/>
          </p:nvPr>
        </p:nvSpPr>
        <p:spPr>
          <a:xfrm>
            <a:off x="766677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body" idx="6"/>
          </p:nvPr>
        </p:nvSpPr>
        <p:spPr>
          <a:xfrm>
            <a:off x="2752106" y="2633878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body" idx="7"/>
          </p:nvPr>
        </p:nvSpPr>
        <p:spPr>
          <a:xfrm>
            <a:off x="4782484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7" name="Google Shape;317;p40"/>
          <p:cNvSpPr txBox="1">
            <a:spLocks noGrp="1"/>
          </p:cNvSpPr>
          <p:nvPr>
            <p:ph type="body" idx="8"/>
          </p:nvPr>
        </p:nvSpPr>
        <p:spPr>
          <a:xfrm>
            <a:off x="6843084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ftr" idx="11"/>
          </p:nvPr>
        </p:nvSpPr>
        <p:spPr>
          <a:xfrm>
            <a:off x="3038475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1" name="Google Shape;32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0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591700" y="1822543"/>
            <a:ext cx="188348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2611322" y="1819789"/>
            <a:ext cx="1864527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0"/>
          <p:cNvSpPr/>
          <p:nvPr/>
        </p:nvSpPr>
        <p:spPr>
          <a:xfrm>
            <a:off x="6653351" y="1808793"/>
            <a:ext cx="1915974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0"/>
          <p:cNvSpPr/>
          <p:nvPr/>
        </p:nvSpPr>
        <p:spPr>
          <a:xfrm>
            <a:off x="4604247" y="1819789"/>
            <a:ext cx="189000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0"/>
          <p:cNvSpPr/>
          <p:nvPr/>
        </p:nvSpPr>
        <p:spPr>
          <a:xfrm>
            <a:off x="673283" y="1950244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6777923" y="1956818"/>
            <a:ext cx="270000" cy="270000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0"/>
          <p:cNvSpPr/>
          <p:nvPr/>
        </p:nvSpPr>
        <p:spPr>
          <a:xfrm>
            <a:off x="4719917" y="1957683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392" y="2035413"/>
            <a:ext cx="105782" cy="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0"/>
          <p:cNvSpPr/>
          <p:nvPr/>
        </p:nvSpPr>
        <p:spPr>
          <a:xfrm>
            <a:off x="2681861" y="1946687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88684" y="2028697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0032" y="2040628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02026" y="2044245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44">
          <p15:clr>
            <a:srgbClr val="FBAE40"/>
          </p15:clr>
        </p15:guide>
        <p15:guide id="3" orient="horz" pos="2335">
          <p15:clr>
            <a:srgbClr val="FBAE40"/>
          </p15:clr>
        </p15:guide>
        <p15:guide id="4" pos="1587">
          <p15:clr>
            <a:srgbClr val="FBAE40"/>
          </p15:clr>
        </p15:guide>
        <p15:guide id="5" pos="1655">
          <p15:clr>
            <a:srgbClr val="FBAE40"/>
          </p15:clr>
        </p15:guide>
        <p15:guide id="6" pos="2835">
          <p15:clr>
            <a:srgbClr val="FBAE40"/>
          </p15:clr>
        </p15:guide>
        <p15:guide id="7" pos="2931">
          <p15:clr>
            <a:srgbClr val="FBAE40"/>
          </p15:clr>
        </p15:guide>
        <p15:guide id="8" pos="4122">
          <p15:clr>
            <a:srgbClr val="FBAE40"/>
          </p15:clr>
        </p15:guide>
        <p15:guide id="9" pos="4190">
          <p15:clr>
            <a:srgbClr val="FBAE40"/>
          </p15:clr>
        </p15:guide>
        <p15:guide id="10" orient="horz" pos="1399">
          <p15:clr>
            <a:srgbClr val="FBAE40"/>
          </p15:clr>
        </p15:guide>
        <p15:guide id="11" orient="horz" pos="12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" name="Google Shape;25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5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5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1_Divider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8" name="Google Shape;338;p5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40" name="Google Shape;34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5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4"/>
          <p:cNvSpPr txBox="1">
            <a:spLocks noGrp="1"/>
          </p:cNvSpPr>
          <p:nvPr>
            <p:ph type="title"/>
          </p:nvPr>
        </p:nvSpPr>
        <p:spPr>
          <a:xfrm>
            <a:off x="629841" y="600075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4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9" name="Google Shape;349;p54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0" name="Google Shape;350;p54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1" name="Google Shape;351;p54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2" name="Google Shape;352;p54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54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4" name="Google Shape;354;p54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5" name="Google Shape;355;p54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6" name="Google Shape;356;p54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7" name="Google Shape;357;p5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59" name="Google Shape;35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5"/>
          <p:cNvSpPr txBox="1">
            <a:spLocks noGrp="1"/>
          </p:cNvSpPr>
          <p:nvPr>
            <p:ph type="title"/>
          </p:nvPr>
        </p:nvSpPr>
        <p:spPr>
          <a:xfrm>
            <a:off x="642473" y="546498"/>
            <a:ext cx="5902706" cy="56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5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5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5" name="Google Shape;365;p55"/>
          <p:cNvSpPr>
            <a:spLocks noGrp="1"/>
          </p:cNvSpPr>
          <p:nvPr>
            <p:ph type="pic" idx="3"/>
          </p:nvPr>
        </p:nvSpPr>
        <p:spPr>
          <a:xfrm>
            <a:off x="621848" y="1868091"/>
            <a:ext cx="25920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6" name="Google Shape;366;p55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7" name="Google Shape;367;p55"/>
          <p:cNvSpPr txBox="1">
            <a:spLocks noGrp="1"/>
          </p:cNvSpPr>
          <p:nvPr>
            <p:ph type="body" idx="4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55"/>
          <p:cNvSpPr txBox="1">
            <a:spLocks noGrp="1"/>
          </p:cNvSpPr>
          <p:nvPr>
            <p:ph type="dt" idx="10"/>
          </p:nvPr>
        </p:nvSpPr>
        <p:spPr>
          <a:xfrm>
            <a:off x="642473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55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70" name="Google Shape;370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4599929" y="1870236"/>
            <a:ext cx="3969000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869" y="98885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869" y="146904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869" y="1948824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869" y="242716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7868" y="2907797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6"/>
          <p:cNvSpPr txBox="1">
            <a:spLocks noGrp="1"/>
          </p:cNvSpPr>
          <p:nvPr>
            <p:ph type="body" idx="1"/>
          </p:nvPr>
        </p:nvSpPr>
        <p:spPr>
          <a:xfrm>
            <a:off x="878243" y="157250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1" name="Google Shape;381;p56"/>
          <p:cNvSpPr txBox="1">
            <a:spLocks noGrp="1"/>
          </p:cNvSpPr>
          <p:nvPr>
            <p:ph type="body" idx="2"/>
          </p:nvPr>
        </p:nvSpPr>
        <p:spPr>
          <a:xfrm>
            <a:off x="878243" y="1088140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2" name="Google Shape;382;p56"/>
          <p:cNvSpPr txBox="1">
            <a:spLocks noGrp="1"/>
          </p:cNvSpPr>
          <p:nvPr>
            <p:ph type="body" idx="3"/>
          </p:nvPr>
        </p:nvSpPr>
        <p:spPr>
          <a:xfrm>
            <a:off x="878243" y="2046971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3" name="Google Shape;383;p56"/>
          <p:cNvSpPr txBox="1">
            <a:spLocks noGrp="1"/>
          </p:cNvSpPr>
          <p:nvPr>
            <p:ph type="body" idx="4"/>
          </p:nvPr>
        </p:nvSpPr>
        <p:spPr>
          <a:xfrm>
            <a:off x="878243" y="252895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4" name="Google Shape;384;p56"/>
          <p:cNvSpPr txBox="1">
            <a:spLocks noGrp="1"/>
          </p:cNvSpPr>
          <p:nvPr>
            <p:ph type="body" idx="5"/>
          </p:nvPr>
        </p:nvSpPr>
        <p:spPr>
          <a:xfrm>
            <a:off x="878243" y="300539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Google Shape;385;p56"/>
          <p:cNvSpPr txBox="1">
            <a:spLocks noGrp="1"/>
          </p:cNvSpPr>
          <p:nvPr>
            <p:ph type="body" idx="6"/>
          </p:nvPr>
        </p:nvSpPr>
        <p:spPr>
          <a:xfrm>
            <a:off x="4359486" y="1572507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6" name="Google Shape;386;p56"/>
          <p:cNvSpPr txBox="1">
            <a:spLocks noGrp="1"/>
          </p:cNvSpPr>
          <p:nvPr>
            <p:ph type="body" idx="7"/>
          </p:nvPr>
        </p:nvSpPr>
        <p:spPr>
          <a:xfrm>
            <a:off x="4359486" y="1088140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7" name="Google Shape;387;p56"/>
          <p:cNvSpPr txBox="1">
            <a:spLocks noGrp="1"/>
          </p:cNvSpPr>
          <p:nvPr>
            <p:ph type="body" idx="8"/>
          </p:nvPr>
        </p:nvSpPr>
        <p:spPr>
          <a:xfrm>
            <a:off x="4359486" y="2046971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body" idx="9"/>
          </p:nvPr>
        </p:nvSpPr>
        <p:spPr>
          <a:xfrm>
            <a:off x="4359486" y="252895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9" name="Google Shape;389;p56"/>
          <p:cNvSpPr txBox="1">
            <a:spLocks noGrp="1"/>
          </p:cNvSpPr>
          <p:nvPr>
            <p:ph type="body" idx="13"/>
          </p:nvPr>
        </p:nvSpPr>
        <p:spPr>
          <a:xfrm>
            <a:off x="4359486" y="300539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0" name="Google Shape;390;p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2" name="Google Shape;392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427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427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427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427" y="243555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0426" y="291618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74155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74154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74153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74153" y="2434706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74153" y="29144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4" name="Google Shape;404;p5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5_Section Header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7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408;p57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409" name="Google Shape;409;p57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7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57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57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57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57"/>
          <p:cNvSpPr txBox="1">
            <a:spLocks noGrp="1"/>
          </p:cNvSpPr>
          <p:nvPr>
            <p:ph type="body" idx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5" name="Google Shape;415;p57"/>
          <p:cNvSpPr txBox="1">
            <a:spLocks noGrp="1"/>
          </p:cNvSpPr>
          <p:nvPr>
            <p:ph type="body" idx="2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6" name="Google Shape;416;p57"/>
          <p:cNvSpPr txBox="1">
            <a:spLocks noGrp="1"/>
          </p:cNvSpPr>
          <p:nvPr>
            <p:ph type="body" idx="3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type="dt" idx="10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57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19" name="Google Shape;419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7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oogle Shape;422;p57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423" name="Google Shape;423;p57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57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57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57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57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57"/>
          <p:cNvSpPr txBox="1">
            <a:spLocks noGrp="1"/>
          </p:cNvSpPr>
          <p:nvPr>
            <p:ph type="body" idx="4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9" name="Google Shape;429;p57"/>
          <p:cNvSpPr txBox="1">
            <a:spLocks noGrp="1"/>
          </p:cNvSpPr>
          <p:nvPr>
            <p:ph type="body" idx="5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0" name="Google Shape;430;p57"/>
          <p:cNvSpPr txBox="1">
            <a:spLocks noGrp="1"/>
          </p:cNvSpPr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1" name="Google Shape;43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Title and TImeline Infographic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35" name="Google Shape;43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8"/>
          <p:cNvSpPr txBox="1">
            <a:spLocks noGrp="1"/>
          </p:cNvSpPr>
          <p:nvPr>
            <p:ph type="body" idx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7" name="Google Shape;437;p58"/>
          <p:cNvSpPr txBox="1">
            <a:spLocks noGrp="1"/>
          </p:cNvSpPr>
          <p:nvPr>
            <p:ph type="body" idx="2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8" name="Google Shape;438;p58"/>
          <p:cNvSpPr txBox="1">
            <a:spLocks noGrp="1"/>
          </p:cNvSpPr>
          <p:nvPr>
            <p:ph type="body" idx="3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9" name="Google Shape;439;p58"/>
          <p:cNvSpPr txBox="1">
            <a:spLocks noGrp="1"/>
          </p:cNvSpPr>
          <p:nvPr>
            <p:ph type="body" idx="4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0" name="Google Shape;440;p58"/>
          <p:cNvSpPr txBox="1">
            <a:spLocks noGrp="1"/>
          </p:cNvSpPr>
          <p:nvPr>
            <p:ph type="body" idx="5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1" name="Google Shape;441;p58"/>
          <p:cNvSpPr txBox="1">
            <a:spLocks noGrp="1"/>
          </p:cNvSpPr>
          <p:nvPr>
            <p:ph type="body" idx="6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2" name="Google Shape;442;p58"/>
          <p:cNvSpPr txBox="1">
            <a:spLocks noGrp="1"/>
          </p:cNvSpPr>
          <p:nvPr>
            <p:ph type="body" idx="7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3" name="Google Shape;443;p58"/>
          <p:cNvSpPr txBox="1">
            <a:spLocks noGrp="1"/>
          </p:cNvSpPr>
          <p:nvPr>
            <p:ph type="body" idx="8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4" name="Google Shape;444;p58"/>
          <p:cNvSpPr txBox="1">
            <a:spLocks noGrp="1"/>
          </p:cNvSpPr>
          <p:nvPr>
            <p:ph type="body" idx="9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5" name="Google Shape;445;p58"/>
          <p:cNvSpPr txBox="1">
            <a:spLocks noGrp="1"/>
          </p:cNvSpPr>
          <p:nvPr>
            <p:ph type="body" idx="13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6" name="Google Shape;446;p58"/>
          <p:cNvSpPr txBox="1">
            <a:spLocks noGrp="1"/>
          </p:cNvSpPr>
          <p:nvPr>
            <p:ph type="body" idx="14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7" name="Google Shape;447;p58"/>
          <p:cNvSpPr txBox="1">
            <a:spLocks noGrp="1"/>
          </p:cNvSpPr>
          <p:nvPr>
            <p:ph type="body" idx="15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8" name="Google Shape;448;p58"/>
          <p:cNvSpPr txBox="1">
            <a:spLocks noGrp="1"/>
          </p:cNvSpPr>
          <p:nvPr>
            <p:ph type="body" idx="16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9" name="Google Shape;449;p58"/>
          <p:cNvSpPr txBox="1">
            <a:spLocks noGrp="1"/>
          </p:cNvSpPr>
          <p:nvPr>
            <p:ph type="body" idx="17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0" name="Google Shape;450;p58"/>
          <p:cNvSpPr txBox="1">
            <a:spLocks noGrp="1"/>
          </p:cNvSpPr>
          <p:nvPr>
            <p:ph type="body" idx="18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1" name="Google Shape;451;p58"/>
          <p:cNvSpPr txBox="1">
            <a:spLocks noGrp="1"/>
          </p:cNvSpPr>
          <p:nvPr>
            <p:ph type="body" idx="19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2" name="Google Shape;452;p58"/>
          <p:cNvSpPr txBox="1">
            <a:spLocks noGrp="1"/>
          </p:cNvSpPr>
          <p:nvPr>
            <p:ph type="body" idx="20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3" name="Google Shape;453;p58"/>
          <p:cNvSpPr txBox="1">
            <a:spLocks noGrp="1"/>
          </p:cNvSpPr>
          <p:nvPr>
            <p:ph type="body" idx="2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4" name="Google Shape;454;p58"/>
          <p:cNvSpPr txBox="1">
            <a:spLocks noGrp="1"/>
          </p:cNvSpPr>
          <p:nvPr>
            <p:ph type="body" idx="22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5" name="Google Shape;455;p58"/>
          <p:cNvSpPr txBox="1">
            <a:spLocks noGrp="1"/>
          </p:cNvSpPr>
          <p:nvPr>
            <p:ph type="body" idx="23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6" name="Google Shape;456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9" name="Google Shape;45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Title and Doughnut Char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5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63" name="Google Shape;463;p5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65" name="Google Shape;465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Title and Line Char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69" name="Google Shape;469;p60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0" name="Google Shape;470;p60"/>
          <p:cNvGraphicFramePr/>
          <p:nvPr/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71" name="Google Shape;471;p60"/>
          <p:cNvGraphicFramePr/>
          <p:nvPr/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2" name="Google Shape;472;p60"/>
          <p:cNvSpPr txBox="1">
            <a:spLocks noGrp="1"/>
          </p:cNvSpPr>
          <p:nvPr>
            <p:ph type="body" idx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3" name="Google Shape;473;p60"/>
          <p:cNvSpPr txBox="1">
            <a:spLocks noGrp="1"/>
          </p:cNvSpPr>
          <p:nvPr>
            <p:ph type="body" idx="2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4" name="Google Shape;474;p60"/>
          <p:cNvSpPr txBox="1">
            <a:spLocks noGrp="1"/>
          </p:cNvSpPr>
          <p:nvPr>
            <p:ph type="body" idx="3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5" name="Google Shape;475;p60"/>
          <p:cNvSpPr txBox="1">
            <a:spLocks noGrp="1"/>
          </p:cNvSpPr>
          <p:nvPr>
            <p:ph type="body" idx="4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6" name="Google Shape;476;p60"/>
          <p:cNvSpPr txBox="1">
            <a:spLocks noGrp="1"/>
          </p:cNvSpPr>
          <p:nvPr>
            <p:ph type="body" idx="5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7" name="Google Shape;477;p60"/>
          <p:cNvSpPr txBox="1">
            <a:spLocks noGrp="1"/>
          </p:cNvSpPr>
          <p:nvPr>
            <p:ph type="body" idx="6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8" name="Google Shape;478;p60"/>
          <p:cNvSpPr txBox="1">
            <a:spLocks noGrp="1"/>
          </p:cNvSpPr>
          <p:nvPr>
            <p:ph type="body" idx="7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9" name="Google Shape;479;p60"/>
          <p:cNvSpPr>
            <a:spLocks noGrp="1"/>
          </p:cNvSpPr>
          <p:nvPr>
            <p:ph type="chart" idx="8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0" name="Google Shape;480;p60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1" name="Google Shape;481;p60"/>
          <p:cNvGraphicFramePr/>
          <p:nvPr/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82" name="Google Shape;482;p60"/>
          <p:cNvGraphicFramePr/>
          <p:nvPr/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83" name="Google Shape;483;p60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60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5" name="Google Shape;485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Title and Doughnut Chart 2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aphicFrame>
        <p:nvGraphicFramePr>
          <p:cNvPr id="489" name="Google Shape;489;p61"/>
          <p:cNvGraphicFramePr/>
          <p:nvPr/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90" name="Google Shape;490;p61"/>
          <p:cNvGraphicFramePr/>
          <p:nvPr/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91" name="Google Shape;491;p61"/>
          <p:cNvGraphicFramePr/>
          <p:nvPr/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92" name="Google Shape;492;p61"/>
          <p:cNvSpPr txBox="1">
            <a:spLocks noGrp="1"/>
          </p:cNvSpPr>
          <p:nvPr>
            <p:ph type="body" idx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3" name="Google Shape;493;p61"/>
          <p:cNvSpPr txBox="1">
            <a:spLocks noGrp="1"/>
          </p:cNvSpPr>
          <p:nvPr>
            <p:ph type="body" idx="2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4" name="Google Shape;494;p61"/>
          <p:cNvSpPr txBox="1">
            <a:spLocks noGrp="1"/>
          </p:cNvSpPr>
          <p:nvPr>
            <p:ph type="body" idx="3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5" name="Google Shape;495;p61"/>
          <p:cNvSpPr txBox="1">
            <a:spLocks noGrp="1"/>
          </p:cNvSpPr>
          <p:nvPr>
            <p:ph type="body" idx="4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aphicFrame>
        <p:nvGraphicFramePr>
          <p:cNvPr id="496" name="Google Shape;496;p61"/>
          <p:cNvGraphicFramePr/>
          <p:nvPr/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97" name="Google Shape;497;p61"/>
          <p:cNvGraphicFramePr/>
          <p:nvPr/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98" name="Google Shape;498;p61"/>
          <p:cNvGraphicFramePr/>
          <p:nvPr/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99" name="Google Shape;499;p6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6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1" name="Google Shape;501;p6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Title and Infograhic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aphicFrame>
        <p:nvGraphicFramePr>
          <p:cNvPr id="505" name="Google Shape;505;p62"/>
          <p:cNvGraphicFramePr/>
          <p:nvPr/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06" name="Google Shape;50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2"/>
          <p:cNvSpPr txBox="1">
            <a:spLocks noGrp="1"/>
          </p:cNvSpPr>
          <p:nvPr>
            <p:ph type="body" idx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8" name="Google Shape;508;p62"/>
          <p:cNvSpPr txBox="1">
            <a:spLocks noGrp="1"/>
          </p:cNvSpPr>
          <p:nvPr>
            <p:ph type="body" idx="2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9" name="Google Shape;509;p62"/>
          <p:cNvSpPr txBox="1">
            <a:spLocks noGrp="1"/>
          </p:cNvSpPr>
          <p:nvPr>
            <p:ph type="body" idx="3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0" name="Google Shape;510;p62"/>
          <p:cNvSpPr txBox="1">
            <a:spLocks noGrp="1"/>
          </p:cNvSpPr>
          <p:nvPr>
            <p:ph type="body" idx="4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1" name="Google Shape;511;p62"/>
          <p:cNvSpPr txBox="1">
            <a:spLocks noGrp="1"/>
          </p:cNvSpPr>
          <p:nvPr>
            <p:ph type="body" idx="5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" name="Google Shape;512;p62"/>
          <p:cNvSpPr txBox="1">
            <a:spLocks noGrp="1"/>
          </p:cNvSpPr>
          <p:nvPr>
            <p:ph type="body" idx="6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" name="Google Shape;513;p62"/>
          <p:cNvSpPr txBox="1">
            <a:spLocks noGrp="1"/>
          </p:cNvSpPr>
          <p:nvPr>
            <p:ph type="body" idx="7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4" name="Google Shape;514;p62"/>
          <p:cNvSpPr txBox="1">
            <a:spLocks noGrp="1"/>
          </p:cNvSpPr>
          <p:nvPr>
            <p:ph type="body" idx="8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body" idx="9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body" idx="13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7" name="Google Shape;517;p62"/>
          <p:cNvSpPr txBox="1">
            <a:spLocks noGrp="1"/>
          </p:cNvSpPr>
          <p:nvPr>
            <p:ph type="body" idx="14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" name="Google Shape;518;p62"/>
          <p:cNvSpPr txBox="1">
            <a:spLocks noGrp="1"/>
          </p:cNvSpPr>
          <p:nvPr>
            <p:ph type="body" idx="15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9" name="Google Shape;519;p62"/>
          <p:cNvSpPr txBox="1">
            <a:spLocks noGrp="1"/>
          </p:cNvSpPr>
          <p:nvPr>
            <p:ph type="body" idx="16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0" name="Google Shape;520;p62"/>
          <p:cNvSpPr txBox="1">
            <a:spLocks noGrp="1"/>
          </p:cNvSpPr>
          <p:nvPr>
            <p:ph type="body" idx="17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body" idx="18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2" name="Google Shape;522;p62"/>
          <p:cNvSpPr txBox="1">
            <a:spLocks noGrp="1"/>
          </p:cNvSpPr>
          <p:nvPr>
            <p:ph type="body" idx="19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3" name="Google Shape;523;p62"/>
          <p:cNvSpPr txBox="1">
            <a:spLocks noGrp="1"/>
          </p:cNvSpPr>
          <p:nvPr>
            <p:ph type="body" idx="20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4" name="Google Shape;524;p62"/>
          <p:cNvSpPr txBox="1">
            <a:spLocks noGrp="1"/>
          </p:cNvSpPr>
          <p:nvPr>
            <p:ph type="body" idx="2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aphicFrame>
        <p:nvGraphicFramePr>
          <p:cNvPr id="525" name="Google Shape;525;p62"/>
          <p:cNvGraphicFramePr/>
          <p:nvPr/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26" name="Google Shape;52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9" name="Google Shape;529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/>
          <p:nvPr/>
        </p:nvSpPr>
        <p:spPr>
          <a:xfrm>
            <a:off x="-431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6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5990568" cy="56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5" name="Google Shape;35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Title and Infographic 2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33" name="Google Shape;533;p63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3"/>
          <p:cNvSpPr txBox="1">
            <a:spLocks noGrp="1"/>
          </p:cNvSpPr>
          <p:nvPr>
            <p:ph type="body" idx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body" idx="2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6" name="Google Shape;536;p63"/>
          <p:cNvSpPr txBox="1">
            <a:spLocks noGrp="1"/>
          </p:cNvSpPr>
          <p:nvPr>
            <p:ph type="body" idx="3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7" name="Google Shape;537;p63"/>
          <p:cNvSpPr txBox="1">
            <a:spLocks noGrp="1"/>
          </p:cNvSpPr>
          <p:nvPr>
            <p:ph type="body" idx="4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8" name="Google Shape;538;p63"/>
          <p:cNvSpPr txBox="1">
            <a:spLocks noGrp="1"/>
          </p:cNvSpPr>
          <p:nvPr>
            <p:ph type="body" idx="5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9" name="Google Shape;539;p63"/>
          <p:cNvSpPr txBox="1">
            <a:spLocks noGrp="1"/>
          </p:cNvSpPr>
          <p:nvPr>
            <p:ph type="body" idx="6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0" name="Google Shape;540;p63"/>
          <p:cNvSpPr txBox="1">
            <a:spLocks noGrp="1"/>
          </p:cNvSpPr>
          <p:nvPr>
            <p:ph type="body" idx="7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1" name="Google Shape;541;p63"/>
          <p:cNvSpPr txBox="1">
            <a:spLocks noGrp="1"/>
          </p:cNvSpPr>
          <p:nvPr>
            <p:ph type="body" idx="8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2" name="Google Shape;542;p63"/>
          <p:cNvSpPr txBox="1">
            <a:spLocks noGrp="1"/>
          </p:cNvSpPr>
          <p:nvPr>
            <p:ph type="body" idx="9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3" name="Google Shape;543;p63"/>
          <p:cNvSpPr txBox="1">
            <a:spLocks noGrp="1"/>
          </p:cNvSpPr>
          <p:nvPr>
            <p:ph type="body" idx="13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4" name="Google Shape;544;p63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Title and Infographic 3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6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49" name="Google Shape;549;p64"/>
          <p:cNvSpPr txBox="1">
            <a:spLocks noGrp="1"/>
          </p:cNvSpPr>
          <p:nvPr>
            <p:ph type="body" idx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0" name="Google Shape;550;p64"/>
          <p:cNvSpPr txBox="1">
            <a:spLocks noGrp="1"/>
          </p:cNvSpPr>
          <p:nvPr>
            <p:ph type="body" idx="2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1" name="Google Shape;551;p64"/>
          <p:cNvSpPr txBox="1">
            <a:spLocks noGrp="1"/>
          </p:cNvSpPr>
          <p:nvPr>
            <p:ph type="body" idx="3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2" name="Google Shape;552;p64"/>
          <p:cNvSpPr txBox="1">
            <a:spLocks noGrp="1"/>
          </p:cNvSpPr>
          <p:nvPr>
            <p:ph type="body" idx="4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3" name="Google Shape;553;p64"/>
          <p:cNvSpPr txBox="1">
            <a:spLocks noGrp="1"/>
          </p:cNvSpPr>
          <p:nvPr>
            <p:ph type="body" idx="5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body" idx="6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5" name="Google Shape;555;p64"/>
          <p:cNvSpPr txBox="1">
            <a:spLocks noGrp="1"/>
          </p:cNvSpPr>
          <p:nvPr>
            <p:ph type="body" idx="7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6" name="Google Shape;556;p64"/>
          <p:cNvSpPr txBox="1">
            <a:spLocks noGrp="1"/>
          </p:cNvSpPr>
          <p:nvPr>
            <p:ph type="body" idx="8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7" name="Google Shape;557;p64"/>
          <p:cNvSpPr txBox="1">
            <a:spLocks noGrp="1"/>
          </p:cNvSpPr>
          <p:nvPr>
            <p:ph type="body" idx="9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8" name="Google Shape;558;p64"/>
          <p:cNvSpPr txBox="1">
            <a:spLocks noGrp="1"/>
          </p:cNvSpPr>
          <p:nvPr>
            <p:ph type="body" idx="13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9" name="Google Shape;559;p64"/>
          <p:cNvSpPr txBox="1">
            <a:spLocks noGrp="1"/>
          </p:cNvSpPr>
          <p:nvPr>
            <p:ph type="body" idx="14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0" name="Google Shape;560;p64"/>
          <p:cNvSpPr txBox="1">
            <a:spLocks noGrp="1"/>
          </p:cNvSpPr>
          <p:nvPr>
            <p:ph type="body" idx="15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1" name="Google Shape;561;p64"/>
          <p:cNvSpPr txBox="1">
            <a:spLocks noGrp="1"/>
          </p:cNvSpPr>
          <p:nvPr>
            <p:ph type="body" idx="16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2" name="Google Shape;562;p64"/>
          <p:cNvSpPr txBox="1">
            <a:spLocks noGrp="1"/>
          </p:cNvSpPr>
          <p:nvPr>
            <p:ph type="body" idx="17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3" name="Google Shape;563;p64"/>
          <p:cNvSpPr txBox="1">
            <a:spLocks noGrp="1"/>
          </p:cNvSpPr>
          <p:nvPr>
            <p:ph type="body" idx="18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4" name="Google Shape;564;p64"/>
          <p:cNvSpPr txBox="1">
            <a:spLocks noGrp="1"/>
          </p:cNvSpPr>
          <p:nvPr>
            <p:ph type="body" idx="19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5" name="Google Shape;565;p64"/>
          <p:cNvSpPr txBox="1">
            <a:spLocks noGrp="1"/>
          </p:cNvSpPr>
          <p:nvPr>
            <p:ph type="body" idx="20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6" name="Google Shape;566;p64"/>
          <p:cNvSpPr txBox="1">
            <a:spLocks noGrp="1"/>
          </p:cNvSpPr>
          <p:nvPr>
            <p:ph type="body" idx="2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7" name="Google Shape;567;p64"/>
          <p:cNvSpPr txBox="1">
            <a:spLocks noGrp="1"/>
          </p:cNvSpPr>
          <p:nvPr>
            <p:ph type="body" idx="22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8" name="Google Shape;568;p64"/>
          <p:cNvSpPr txBox="1">
            <a:spLocks noGrp="1"/>
          </p:cNvSpPr>
          <p:nvPr>
            <p:ph type="body" idx="23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9" name="Google Shape;569;p64"/>
          <p:cNvSpPr txBox="1">
            <a:spLocks noGrp="1"/>
          </p:cNvSpPr>
          <p:nvPr>
            <p:ph type="body" idx="24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0" name="Google Shape;570;p64"/>
          <p:cNvSpPr txBox="1">
            <a:spLocks noGrp="1"/>
          </p:cNvSpPr>
          <p:nvPr>
            <p:ph type="body" idx="25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1" name="Google Shape;571;p64"/>
          <p:cNvSpPr txBox="1">
            <a:spLocks noGrp="1"/>
          </p:cNvSpPr>
          <p:nvPr>
            <p:ph type="body" idx="26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2" name="Google Shape;572;p64"/>
          <p:cNvSpPr txBox="1">
            <a:spLocks noGrp="1"/>
          </p:cNvSpPr>
          <p:nvPr>
            <p:ph type="body" idx="27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73" name="Google Shape;573;p64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574" name="Google Shape;574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4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3" name="Google Shape;583;p64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64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64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64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64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64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4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64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1" name="Google Shape;591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4"/>
          <p:cNvSpPr txBox="1">
            <a:spLocks noGrp="1"/>
          </p:cNvSpPr>
          <p:nvPr>
            <p:ph type="body" idx="28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0" name="Google Shape;600;p64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64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6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06" name="Google Shape;606;p65"/>
          <p:cNvSpPr txBox="1">
            <a:spLocks noGrp="1"/>
          </p:cNvSpPr>
          <p:nvPr>
            <p:ph type="body" idx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7" name="Google Shape;607;p65"/>
          <p:cNvSpPr>
            <a:spLocks noGrp="1"/>
          </p:cNvSpPr>
          <p:nvPr>
            <p:ph type="chart" idx="2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8" name="Google Shape;608;p65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6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10" name="Google Shape;610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3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/>
          <p:nvPr/>
        </p:nvSpPr>
        <p:spPr>
          <a:xfrm>
            <a:off x="-1" y="600076"/>
            <a:ext cx="9144001" cy="4543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37"/>
          <p:cNvSpPr/>
          <p:nvPr/>
        </p:nvSpPr>
        <p:spPr>
          <a:xfrm>
            <a:off x="-3" y="-20049"/>
            <a:ext cx="9144001" cy="51435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7"/>
          <p:cNvSpPr>
            <a:spLocks noGrp="1"/>
          </p:cNvSpPr>
          <p:nvPr>
            <p:ph type="pic" idx="2"/>
          </p:nvPr>
        </p:nvSpPr>
        <p:spPr>
          <a:xfrm>
            <a:off x="-2" y="-12112"/>
            <a:ext cx="9144002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7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1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body" idx="1"/>
          </p:nvPr>
        </p:nvSpPr>
        <p:spPr>
          <a:xfrm>
            <a:off x="3213848" y="3489722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" name="Google Shape;5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47" y="2234762"/>
            <a:ext cx="5373512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7"/>
          <p:cNvSpPr txBox="1"/>
          <p:nvPr/>
        </p:nvSpPr>
        <p:spPr>
          <a:xfrm>
            <a:off x="642167" y="610235"/>
            <a:ext cx="5493203" cy="86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sz="3600" b="0" i="0" u="none" strike="noStrike" cap="non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7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1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1400"/>
              <a:buFont typeface="Proxima Nova"/>
              <a:buNone/>
              <a:defRPr>
                <a:solidFill>
                  <a:srgbClr val="E72D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1" name="Google Shape;61;p41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 and Content">
  <p:cSld name="2_2 Line Title and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6" name="Google Shape;66;p42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9" name="Google Shape;69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2 Line Title, Infographics and Caption">
  <p:cSld name="3_2 Line Title, Infographics and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3"/>
          <p:cNvSpPr/>
          <p:nvPr/>
        </p:nvSpPr>
        <p:spPr>
          <a:xfrm>
            <a:off x="-1" y="600076"/>
            <a:ext cx="9144001" cy="4543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3"/>
          <p:cNvSpPr/>
          <p:nvPr/>
        </p:nvSpPr>
        <p:spPr>
          <a:xfrm>
            <a:off x="-3" y="-20049"/>
            <a:ext cx="9144001" cy="51435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43"/>
          <p:cNvSpPr>
            <a:spLocks noGrp="1"/>
          </p:cNvSpPr>
          <p:nvPr>
            <p:ph type="pic" idx="2"/>
          </p:nvPr>
        </p:nvSpPr>
        <p:spPr>
          <a:xfrm>
            <a:off x="-2" y="-12112"/>
            <a:ext cx="9144002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1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body" idx="1"/>
          </p:nvPr>
        </p:nvSpPr>
        <p:spPr>
          <a:xfrm>
            <a:off x="3213848" y="3489722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8" name="Google Shape;7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47" y="2234762"/>
            <a:ext cx="5373512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3"/>
          <p:cNvSpPr txBox="1"/>
          <p:nvPr/>
        </p:nvSpPr>
        <p:spPr>
          <a:xfrm>
            <a:off x="642167" y="610235"/>
            <a:ext cx="5493203" cy="86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sz="3600" b="0" i="0" u="none" strike="noStrike" cap="non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3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6_Section 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4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" name="Google Shape;84;p44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85" name="Google Shape;85;p44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4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44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4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44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44"/>
          <p:cNvSpPr txBox="1">
            <a:spLocks noGrp="1"/>
          </p:cNvSpPr>
          <p:nvPr>
            <p:ph type="body" idx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44"/>
          <p:cNvSpPr txBox="1">
            <a:spLocks noGrp="1"/>
          </p:cNvSpPr>
          <p:nvPr>
            <p:ph type="body" idx="2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44"/>
          <p:cNvSpPr txBox="1">
            <a:spLocks noGrp="1"/>
          </p:cNvSpPr>
          <p:nvPr>
            <p:ph type="body" idx="3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44"/>
          <p:cNvSpPr txBox="1">
            <a:spLocks noGrp="1"/>
          </p:cNvSpPr>
          <p:nvPr>
            <p:ph type="dt" idx="10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4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95" name="Google Shape;9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4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" name="Google Shape;98;p44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99" name="Google Shape;99;p44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44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44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44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44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44"/>
          <p:cNvSpPr txBox="1">
            <a:spLocks noGrp="1"/>
          </p:cNvSpPr>
          <p:nvPr>
            <p:ph type="body" idx="4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44"/>
          <p:cNvSpPr txBox="1">
            <a:spLocks noGrp="1"/>
          </p:cNvSpPr>
          <p:nvPr>
            <p:ph type="body" idx="5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44"/>
          <p:cNvSpPr txBox="1">
            <a:spLocks noGrp="1"/>
          </p:cNvSpPr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7" name="Google Shape;10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6196824" cy="569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3" name="Google Shape;13;p33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7929762" y="209484"/>
            <a:ext cx="814046" cy="2172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Entity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span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eveloper.mozilla.org/en-US/docs/Web/HTML/Element/p" TargetMode="External"/><Relationship Id="rId4" Type="http://schemas.openxmlformats.org/officeDocument/2006/relationships/hyperlink" Target="https://developer.mozilla.org/en-US/docs/Web/HTML/Element/div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Inline_element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.mozilla.org/en-US/docs/Web/HTML/Block-level_elements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Heading_Element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p" TargetMode="External"/><Relationship Id="rId7" Type="http://schemas.openxmlformats.org/officeDocument/2006/relationships/hyperlink" Target="https://developer.mozilla.org/en-US/docs/Web/HTML/Element/em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veloper.mozilla.org/en-US/docs/Web/HTML/Element/strong" TargetMode="External"/><Relationship Id="rId5" Type="http://schemas.openxmlformats.org/officeDocument/2006/relationships/hyperlink" Target="https://developer.mozilla.org/en-US/docs/Web/HTML/Element/i" TargetMode="External"/><Relationship Id="rId4" Type="http://schemas.openxmlformats.org/officeDocument/2006/relationships/hyperlink" Target="https://developer.mozilla.org/en-US/docs/Web/HTML/Element/b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br#:~:text=The%20HTML%20element%20produces,division%20of%20lines%20is%20significant.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mg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a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upgrad.com/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upgrad.com/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paperplay.com/walls/full/c/8/f/12935.jpg#.Xs6BGNp_478.link" TargetMode="External"/><Relationship Id="rId7" Type="http://schemas.openxmlformats.org/officeDocument/2006/relationships/hyperlink" Target="https://github.com/upgrad-edu/tm-webtech-examples/blob/master/Session%201/Hands-On%20Coding.html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hyperlink" Target="https://github.com/upgrad-edu/tm-webtech-examples/blob/master/Session%201/Hands-On%20Stub%20Code.html" TargetMode="External"/><Relationship Id="rId4" Type="http://schemas.openxmlformats.org/officeDocument/2006/relationships/hyperlink" Target="https://www.upgrad.com/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"/>
          <p:cNvSpPr txBox="1"/>
          <p:nvPr/>
        </p:nvSpPr>
        <p:spPr>
          <a:xfrm>
            <a:off x="555037" y="2114911"/>
            <a:ext cx="6895200" cy="1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TechM Full</a:t>
            </a:r>
            <a:r>
              <a:rPr lang="en-IN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N"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Stack Software Development </a:t>
            </a:r>
            <a:endParaRPr sz="4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6" name="Google Shape;61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1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1"/>
          <p:cNvSpPr txBox="1"/>
          <p:nvPr/>
        </p:nvSpPr>
        <p:spPr>
          <a:xfrm>
            <a:off x="1157111" y="716037"/>
            <a:ext cx="1655700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4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#RahoAmbitious</a:t>
            </a:r>
            <a:endParaRPr sz="14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8" name="Google Shape;618;p1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8621c3774d_1_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6" name="Google Shape;726;g8621c3774d_1_3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g8621c3774d_1_3"/>
          <p:cNvSpPr txBox="1"/>
          <p:nvPr/>
        </p:nvSpPr>
        <p:spPr>
          <a:xfrm>
            <a:off x="386003" y="654200"/>
            <a:ext cx="319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Static Websites vs Dynamic Websites</a:t>
            </a:r>
            <a:endParaRPr/>
          </a:p>
        </p:txBody>
      </p:sp>
      <p:sp>
        <p:nvSpPr>
          <p:cNvPr id="728" name="Google Shape;728;g8621c3774d_1_3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3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World of Front</a:t>
            </a:r>
            <a:r>
              <a:rPr lang="en-IN" sz="1637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en-IN" sz="163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End Web Development</a:t>
            </a:r>
            <a:endParaRPr sz="1637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9" name="Google Shape;729;g8621c3774d_1_3"/>
          <p:cNvSpPr txBox="1"/>
          <p:nvPr/>
        </p:nvSpPr>
        <p:spPr>
          <a:xfrm>
            <a:off x="630250" y="4435475"/>
            <a:ext cx="75327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1">
                <a:solidFill>
                  <a:srgbClr val="999999"/>
                </a:solidFill>
              </a:rPr>
              <a:t>Note: </a:t>
            </a:r>
            <a:r>
              <a:rPr lang="en-IN" i="1">
                <a:solidFill>
                  <a:srgbClr val="999999"/>
                </a:solidFill>
              </a:rPr>
              <a:t>The term ‘static websites’ does not mean they will not respond to user actions. They are called ‘static’ because they cannot interact with the server or database.</a:t>
            </a:r>
            <a:endParaRPr i="1">
              <a:solidFill>
                <a:srgbClr val="999999"/>
              </a:solidFill>
            </a:endParaRPr>
          </a:p>
        </p:txBody>
      </p:sp>
      <p:graphicFrame>
        <p:nvGraphicFramePr>
          <p:cNvPr id="730" name="Google Shape;730;g8621c3774d_1_3"/>
          <p:cNvGraphicFramePr/>
          <p:nvPr/>
        </p:nvGraphicFramePr>
        <p:xfrm>
          <a:off x="3379800" y="1121438"/>
          <a:ext cx="5426200" cy="3261210"/>
        </p:xfrm>
        <a:graphic>
          <a:graphicData uri="http://schemas.openxmlformats.org/drawingml/2006/table">
            <a:tbl>
              <a:tblPr>
                <a:noFill/>
                <a:tableStyleId>{13323005-6B7A-4B93-A4AD-8AE912BDBE1A}</a:tableStyleId>
              </a:tblPr>
              <a:tblGrid>
                <a:gridCol w="271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/>
                        <a:t>Static Website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/>
                        <a:t>Dynamic Website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The content present on the web page cannot be modified at runtime.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</a:rPr>
                        <a:t>The content present on the web page can be modified at runtime.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There is no interaction with the database.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</a:rPr>
                        <a:t>The website can interact with the database.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It is cheaper to develop a static website as compared to a dynamic website.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</a:rPr>
                        <a:t>A dynamic website re</a:t>
                      </a:r>
                      <a:r>
                        <a:rPr lang="en-IN">
                          <a:solidFill>
                            <a:schemeClr val="dk1"/>
                          </a:solidFill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          </a:ext>
                          </a:extLst>
                        </a:rPr>
                        <a:t>quires</a:t>
                      </a:r>
                      <a:r>
                        <a:rPr lang="en-IN">
                          <a:solidFill>
                            <a:schemeClr val="dk1"/>
                          </a:solidFill>
                        </a:rPr>
                        <a:t> more cost of development than a static website.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The same content gets loaded every time.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</a:rPr>
                        <a:t>The content that gets loaded may vary as per requirements.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31" name="Google Shape;731;g8621c3774d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9126"/>
            <a:ext cx="2998800" cy="19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8447dff895_0_0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g8447dff895_0_0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8" name="Google Shape;738;g8447dff895_0_0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  <p:sp>
        <p:nvSpPr>
          <p:cNvPr id="739" name="Google Shape;739;g8447dff895_0_0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740" name="Google Shape;740;g8447dff895_0_0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1" name="Google Shape;741;g8447dff895_0_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g8447dff895_0_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g8447dff895_0_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g8447dff895_0_0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1 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5" name="Google Shape;745;g8447dff895_0_0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g8447dff895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g8447dff895_0_0"/>
          <p:cNvSpPr txBox="1"/>
          <p:nvPr/>
        </p:nvSpPr>
        <p:spPr>
          <a:xfrm>
            <a:off x="961525" y="1710375"/>
            <a:ext cx="7259700" cy="3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statements about static websites is true?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content present on the static websites can be modified at runtime.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Static websites can be manipulated using server-side communication.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possible to interact with static websites database.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content present on the static websites cannot be modified at runtime.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8447dff895_0_15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g8447dff895_0_1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4" name="Google Shape;754;g8447dff895_0_15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  <p:sp>
        <p:nvSpPr>
          <p:cNvPr id="755" name="Google Shape;755;g8447dff895_0_15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756" name="Google Shape;756;g8447dff895_0_15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7" name="Google Shape;757;g8447dff895_0_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g8447dff895_0_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g8447dff895_0_1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g8447dff895_0_15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1 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1" name="Google Shape;761;g8447dff895_0_15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2" name="Google Shape;762;g8447dff895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g8447dff895_0_15"/>
          <p:cNvSpPr txBox="1"/>
          <p:nvPr/>
        </p:nvSpPr>
        <p:spPr>
          <a:xfrm>
            <a:off x="961525" y="1710375"/>
            <a:ext cx="7776000" cy="28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statements about static websites is true?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content present on the static websites can be modified at runtime.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Static websites can be manipulated using server-side communication.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possible to interact with static websites database.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content present on the static websites cannot be modified at runtime.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8621c3774d_1_20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g8621c3774d_1_20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0" name="Google Shape;770;g8621c3774d_1_20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  <p:sp>
        <p:nvSpPr>
          <p:cNvPr id="771" name="Google Shape;771;g8621c3774d_1_20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772" name="Google Shape;772;g8621c3774d_1_20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13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3" name="Google Shape;773;g8621c3774d_1_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g8621c3774d_1_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g8621c3774d_1_2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g8621c3774d_1_20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2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7" name="Google Shape;777;g8621c3774d_1_20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8" name="Google Shape;778;g8621c3774d_1_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g8621c3774d_1_20"/>
          <p:cNvSpPr txBox="1"/>
          <p:nvPr/>
        </p:nvSpPr>
        <p:spPr>
          <a:xfrm>
            <a:off x="961525" y="1710375"/>
            <a:ext cx="7701900" cy="3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statements about dynamic websites is/are true?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Note: More than one option can be correct.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 websites can be manipulated using server-side communication.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content present on the dynamic websites cannot be modified at runtime.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content present on the dynamic websites can be modified at runtime.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 websites are less versatile as compared with static websites.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8621c3774d_1_35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g8621c3774d_1_3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6" name="Google Shape;786;g8621c3774d_1_35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  <p:sp>
        <p:nvSpPr>
          <p:cNvPr id="787" name="Google Shape;787;g8621c3774d_1_35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788" name="Google Shape;788;g8621c3774d_1_35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14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9" name="Google Shape;789;g8621c3774d_1_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g8621c3774d_1_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g8621c3774d_1_3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g8621c3774d_1_35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2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3" name="Google Shape;793;g8621c3774d_1_35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4" name="Google Shape;794;g8621c3774d_1_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g8621c3774d_1_35"/>
          <p:cNvSpPr txBox="1"/>
          <p:nvPr/>
        </p:nvSpPr>
        <p:spPr>
          <a:xfrm>
            <a:off x="877200" y="1710375"/>
            <a:ext cx="7692000" cy="28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statements about dynamic websites is/are true?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  </a:ext>
                </a:extLst>
              </a:rPr>
              <a:t>Note: More than one option can be correct.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Dynamic websites can be manipulated using server-side communication.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content present on the dynamic websites cannot be modified at runtime.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content present on the dynamic websites can be modified at runtime.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 websites are less versatile as compared with static websites.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8621c3774d_1_626"/>
          <p:cNvSpPr txBox="1">
            <a:spLocks noGrp="1"/>
          </p:cNvSpPr>
          <p:nvPr>
            <p:ph type="title"/>
          </p:nvPr>
        </p:nvSpPr>
        <p:spPr>
          <a:xfrm>
            <a:off x="547945" y="372575"/>
            <a:ext cx="37404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Course Overview </a:t>
            </a:r>
            <a:endParaRPr/>
          </a:p>
        </p:txBody>
      </p:sp>
      <p:sp>
        <p:nvSpPr>
          <p:cNvPr id="801" name="Google Shape;801;g8621c3774d_1_6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sp>
        <p:nvSpPr>
          <p:cNvPr id="802" name="Google Shape;802;g8621c3774d_1_626"/>
          <p:cNvSpPr txBox="1"/>
          <p:nvPr/>
        </p:nvSpPr>
        <p:spPr>
          <a:xfrm>
            <a:off x="547950" y="1480950"/>
            <a:ext cx="33837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IN">
                <a:solidFill>
                  <a:srgbClr val="FFFFFF"/>
                </a:solidFill>
              </a:rPr>
              <a:t>Along the course, you will learn about the following </a:t>
            </a:r>
            <a:r>
              <a:rPr lang="en-IN">
                <a:solidFill>
                  <a:schemeClr val="lt1"/>
                </a:solidFill>
              </a:rPr>
              <a:t>technologies</a:t>
            </a:r>
            <a:r>
              <a:rPr lang="en-IN">
                <a:solidFill>
                  <a:srgbClr val="FFFFFF"/>
                </a:solidFill>
              </a:rPr>
              <a:t>:</a:t>
            </a:r>
            <a:endParaRPr>
              <a:solidFill>
                <a:srgbClr val="FFFFFF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IN">
                <a:solidFill>
                  <a:srgbClr val="FFFFFF"/>
                </a:solidFill>
              </a:rPr>
              <a:t>HTML</a:t>
            </a:r>
            <a:endParaRPr>
              <a:solidFill>
                <a:srgbClr val="FFFFFF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IN">
                <a:solidFill>
                  <a:srgbClr val="FFFFFF"/>
                </a:solidFill>
              </a:rPr>
              <a:t>CSS</a:t>
            </a:r>
            <a:endParaRPr>
              <a:solidFill>
                <a:srgbClr val="FFFFFF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IN">
                <a:solidFill>
                  <a:srgbClr val="FFFFFF"/>
                </a:solidFill>
              </a:rPr>
              <a:t>JavaScript</a:t>
            </a:r>
            <a:endParaRPr>
              <a:solidFill>
                <a:srgbClr val="FFFFFF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IN">
                <a:solidFill>
                  <a:srgbClr val="FFFFFF"/>
                </a:solidFill>
              </a:rPr>
              <a:t>JSON</a:t>
            </a:r>
            <a:endParaRPr>
              <a:solidFill>
                <a:srgbClr val="FFFFFF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IN">
                <a:solidFill>
                  <a:srgbClr val="FFFFFF"/>
                </a:solidFill>
              </a:rPr>
              <a:t>AJAX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IN">
                <a:solidFill>
                  <a:srgbClr val="FFFFFF"/>
                </a:solidFill>
              </a:rPr>
              <a:t>The project that we will be building </a:t>
            </a:r>
            <a:r>
              <a:rPr lang="en-IN">
                <a:solidFill>
                  <a:schemeClr val="lt1"/>
                </a:solidFill>
              </a:rPr>
              <a:t>along the course </a:t>
            </a:r>
            <a:r>
              <a:rPr lang="en-IN">
                <a:solidFill>
                  <a:srgbClr val="FFFFFF"/>
                </a:solidFill>
              </a:rPr>
              <a:t>using the technologies mentioned above is the 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u="sng">
                <a:solidFill>
                  <a:srgbClr val="FFFFFF"/>
                </a:solidFill>
              </a:rPr>
              <a:t>Food Recipes Website</a:t>
            </a:r>
            <a:r>
              <a:rPr lang="en-IN">
                <a:solidFill>
                  <a:schemeClr val="lt1"/>
                </a:solidFill>
              </a:rPr>
              <a:t>.</a:t>
            </a:r>
            <a:endParaRPr b="1" u="sng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803" name="Google Shape;803;g8621c3774d_1_6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348" y="1363263"/>
            <a:ext cx="4705650" cy="31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"/>
          <p:cNvSpPr txBox="1">
            <a:spLocks noGrp="1"/>
          </p:cNvSpPr>
          <p:nvPr>
            <p:ph type="title"/>
          </p:nvPr>
        </p:nvSpPr>
        <p:spPr>
          <a:xfrm>
            <a:off x="1576638" y="2132523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Doubt Clearance (5 min)</a:t>
            </a:r>
            <a:endParaRPr/>
          </a:p>
        </p:txBody>
      </p:sp>
      <p:sp>
        <p:nvSpPr>
          <p:cNvPr id="809" name="Google Shape;809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1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17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5" name="Google Shape;815;p11"/>
          <p:cNvSpPr txBox="1"/>
          <p:nvPr/>
        </p:nvSpPr>
        <p:spPr>
          <a:xfrm>
            <a:off x="349340" y="2141800"/>
            <a:ext cx="58765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 to HTML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6" name="Google Shape;81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475" y="1175387"/>
            <a:ext cx="4131250" cy="2792718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1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2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18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3" name="Google Shape;823;p12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4" name="Google Shape;824;p12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12"/>
          <p:cNvSpPr txBox="1"/>
          <p:nvPr/>
        </p:nvSpPr>
        <p:spPr>
          <a:xfrm>
            <a:off x="470975" y="1264175"/>
            <a:ext cx="8098500" cy="3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I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r>
              <a:rPr lang="en-IN" sz="1700" b="1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IN" sz="17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Hyper</a:t>
            </a: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IN" sz="17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 Markup Language</a:t>
            </a:r>
            <a:br>
              <a:rPr lang="en-I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lang="en-I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Hyper</a:t>
            </a:r>
            <a:r>
              <a:rPr lang="en-IN" sz="1700" b="1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I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</a:t>
            </a:r>
            <a:r>
              <a:rPr lang="en-IN" sz="1700" b="1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IN" sz="17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Text which contains hyperlinks (or references) to other text.</a:t>
            </a:r>
            <a:br>
              <a:rPr lang="en-IN" sz="17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lang="en-I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Markup Language</a:t>
            </a:r>
            <a:r>
              <a:rPr lang="en-IN" sz="1700" b="1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 It is a way in which the documents are annotated such that it can be systematically distinguished from the normal text.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I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HTML </a:t>
            </a:r>
            <a:r>
              <a:rPr lang="en-IN" sz="17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a set of </a:t>
            </a:r>
            <a:r>
              <a:rPr lang="en-I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markup </a:t>
            </a:r>
            <a:r>
              <a:rPr lang="en-IN" sz="17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symbols intended for </a:t>
            </a:r>
            <a:r>
              <a:rPr lang="en-IN" sz="17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"/>
                  </a:ext>
                </a:extLst>
              </a:rPr>
              <a:t>display</a:t>
            </a: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ing content </a:t>
            </a:r>
            <a:r>
              <a:rPr lang="en-IN" sz="17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 the </a:t>
            </a: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IN" sz="17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nternet.</a:t>
            </a:r>
            <a:br>
              <a:rPr lang="en-IN" sz="17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7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I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Markup </a:t>
            </a:r>
            <a:r>
              <a:rPr lang="en-IN" sz="17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tells browsers how</a:t>
            </a: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 to display the content of a webpage, that is, the words and images.</a:t>
            </a:r>
            <a:r>
              <a:rPr lang="en-IN" sz="17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Markups </a:t>
            </a:r>
            <a:r>
              <a:rPr lang="en-IN" sz="17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 commonly </a:t>
            </a: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known as </a:t>
            </a:r>
            <a:r>
              <a:rPr lang="en-I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tags</a:t>
            </a:r>
            <a:r>
              <a:rPr lang="en-IN" sz="17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The HTML file is broken into small parsing elements called Tokens, which are read by the browser.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19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1" name="Google Shape;831;p13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2" name="Google Shape;832;p13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13"/>
          <p:cNvSpPr txBox="1"/>
          <p:nvPr/>
        </p:nvSpPr>
        <p:spPr>
          <a:xfrm>
            <a:off x="386003" y="654200"/>
            <a:ext cx="20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 Structure</a:t>
            </a:r>
            <a:endParaRPr/>
          </a:p>
        </p:txBody>
      </p:sp>
      <p:pic>
        <p:nvPicPr>
          <p:cNvPr id="834" name="Google Shape;834;p13" descr="A picture containing sitting, laying, 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096" r="-1" b="293"/>
          <a:stretch/>
        </p:blipFill>
        <p:spPr>
          <a:xfrm>
            <a:off x="0" y="981500"/>
            <a:ext cx="5627570" cy="4162000"/>
          </a:xfrm>
          <a:custGeom>
            <a:avLst/>
            <a:gdLst/>
            <a:ahLst/>
            <a:cxnLst/>
            <a:rect l="l" t="t" r="r" b="b"/>
            <a:pathLst>
              <a:path w="9272922" h="6858000" extrusionOk="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35" name="Google Shape;835;p13"/>
          <p:cNvSpPr txBox="1"/>
          <p:nvPr/>
        </p:nvSpPr>
        <p:spPr>
          <a:xfrm>
            <a:off x="5822173" y="2768075"/>
            <a:ext cx="97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</a:rPr>
              <a:t>Head</a:t>
            </a:r>
            <a:endParaRPr b="1"/>
          </a:p>
        </p:txBody>
      </p:sp>
      <p:sp>
        <p:nvSpPr>
          <p:cNvPr id="836" name="Google Shape;836;p13"/>
          <p:cNvSpPr txBox="1"/>
          <p:nvPr/>
        </p:nvSpPr>
        <p:spPr>
          <a:xfrm>
            <a:off x="5838072" y="3715150"/>
            <a:ext cx="85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</a:rPr>
              <a:t>Body</a:t>
            </a:r>
            <a:endParaRPr b="1"/>
          </a:p>
        </p:txBody>
      </p:sp>
      <p:sp>
        <p:nvSpPr>
          <p:cNvPr id="837" name="Google Shape;837;p13"/>
          <p:cNvSpPr txBox="1"/>
          <p:nvPr/>
        </p:nvSpPr>
        <p:spPr>
          <a:xfrm>
            <a:off x="5822173" y="1381225"/>
            <a:ext cx="226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</a:rPr>
              <a:t>HTML </a:t>
            </a:r>
            <a:r>
              <a:rPr lang="en-IN" b="1"/>
              <a:t>C</a:t>
            </a:r>
            <a:r>
              <a:rPr lang="en-IN" sz="1400" b="1" i="0" u="none" strike="noStrike" cap="none">
                <a:solidFill>
                  <a:srgbClr val="000000"/>
                </a:solidFill>
              </a:rPr>
              <a:t>ontainer</a:t>
            </a:r>
            <a:endParaRPr b="1"/>
          </a:p>
        </p:txBody>
      </p:sp>
      <p:sp>
        <p:nvSpPr>
          <p:cNvPr id="838" name="Google Shape;838;p13"/>
          <p:cNvSpPr txBox="1"/>
          <p:nvPr/>
        </p:nvSpPr>
        <p:spPr>
          <a:xfrm>
            <a:off x="5822178" y="1677077"/>
            <a:ext cx="238356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/>
              <a:t>A c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ontainer </a:t>
            </a:r>
            <a:r>
              <a:rPr lang="en-IN"/>
              <a:t>that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holds the content and the information about the content</a:t>
            </a:r>
            <a:endParaRPr/>
          </a:p>
        </p:txBody>
      </p:sp>
      <p:sp>
        <p:nvSpPr>
          <p:cNvPr id="839" name="Google Shape;839;p13"/>
          <p:cNvSpPr txBox="1"/>
          <p:nvPr/>
        </p:nvSpPr>
        <p:spPr>
          <a:xfrm>
            <a:off x="5838081" y="3012896"/>
            <a:ext cx="23835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/>
              <a:t>I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nformation about the content</a:t>
            </a:r>
            <a:endParaRPr/>
          </a:p>
        </p:txBody>
      </p:sp>
      <p:sp>
        <p:nvSpPr>
          <p:cNvPr id="840" name="Google Shape;840;p13"/>
          <p:cNvSpPr txBox="1"/>
          <p:nvPr/>
        </p:nvSpPr>
        <p:spPr>
          <a:xfrm>
            <a:off x="5887619" y="3999225"/>
            <a:ext cx="23835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IN"/>
              <a:t>C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ontent</a:t>
            </a:r>
            <a:endParaRPr/>
          </a:p>
        </p:txBody>
      </p:sp>
      <p:cxnSp>
        <p:nvCxnSpPr>
          <p:cNvPr id="841" name="Google Shape;841;p13"/>
          <p:cNvCxnSpPr/>
          <p:nvPr/>
        </p:nvCxnSpPr>
        <p:spPr>
          <a:xfrm>
            <a:off x="5838081" y="2695492"/>
            <a:ext cx="313099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2" name="Google Shape;842;p13"/>
          <p:cNvCxnSpPr/>
          <p:nvPr/>
        </p:nvCxnSpPr>
        <p:spPr>
          <a:xfrm>
            <a:off x="5838081" y="3619169"/>
            <a:ext cx="313099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98" b="7694"/>
          <a:stretch/>
        </p:blipFill>
        <p:spPr>
          <a:xfrm>
            <a:off x="0" y="-1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2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3F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5" name="Google Shape;62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172" y="0"/>
            <a:ext cx="3259769" cy="40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2"/>
          <p:cNvSpPr txBox="1"/>
          <p:nvPr/>
        </p:nvSpPr>
        <p:spPr>
          <a:xfrm>
            <a:off x="696600" y="616850"/>
            <a:ext cx="3198300" cy="17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Lecture On:</a:t>
            </a:r>
            <a:r>
              <a:rPr lang="en-IN" sz="1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N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</a:t>
            </a:r>
            <a:r>
              <a:rPr lang="en-I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</a:t>
            </a:r>
            <a:r>
              <a:rPr lang="en-IN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ront-</a:t>
            </a:r>
            <a:r>
              <a:rPr lang="en-I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lang="en-IN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nd </a:t>
            </a:r>
            <a:r>
              <a:rPr lang="en-I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en-IN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echnologies and Getting </a:t>
            </a:r>
            <a:r>
              <a:rPr lang="en-I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en-IN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tarted with HTML</a:t>
            </a: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Instructor:</a:t>
            </a:r>
            <a:r>
              <a:rPr lang="en-IN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Rushabh Shah</a:t>
            </a: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7" name="Google Shape;62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67213" y="2676513"/>
            <a:ext cx="4676775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621c3774d_1_82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20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8" name="Google Shape;848;g8621c3774d_1_82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9" name="Google Shape;849;g8621c3774d_1_82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g8621c3774d_1_82"/>
          <p:cNvSpPr txBox="1"/>
          <p:nvPr/>
        </p:nvSpPr>
        <p:spPr>
          <a:xfrm>
            <a:off x="386001" y="654200"/>
            <a:ext cx="179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 Structure</a:t>
            </a:r>
            <a:endParaRPr/>
          </a:p>
        </p:txBody>
      </p:sp>
      <p:pic>
        <p:nvPicPr>
          <p:cNvPr id="851" name="Google Shape;851;g8621c3774d_1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788" y="1286301"/>
            <a:ext cx="5040433" cy="3480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621c3774d_1_52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g8621c3774d_1_52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8" name="Google Shape;858;g8621c3774d_1_52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  <p:sp>
        <p:nvSpPr>
          <p:cNvPr id="859" name="Google Shape;859;g8621c3774d_1_52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860" name="Google Shape;860;g8621c3774d_1_52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21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1" name="Google Shape;861;g8621c3774d_1_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g8621c3774d_1_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g8621c3774d_1_52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g8621c3774d_1_52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3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5" name="Google Shape;865;g8621c3774d_1_52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6" name="Google Shape;866;g8621c3774d_1_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g8621c3774d_1_52"/>
          <p:cNvSpPr txBox="1"/>
          <p:nvPr/>
        </p:nvSpPr>
        <p:spPr>
          <a:xfrm>
            <a:off x="961525" y="1710375"/>
            <a:ext cx="7259700" cy="3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full form of HTML?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Text Markup Language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 Test Markup Language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Hyperlink Text Markup Language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HyperText Markup Language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8621c3774d_1_67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g8621c3774d_1_67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4" name="Google Shape;874;g8621c3774d_1_67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  <p:sp>
        <p:nvSpPr>
          <p:cNvPr id="875" name="Google Shape;875;g8621c3774d_1_67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876" name="Google Shape;876;g8621c3774d_1_67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22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7" name="Google Shape;877;g8621c3774d_1_6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g8621c3774d_1_6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g8621c3774d_1_6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g8621c3774d_1_67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3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1" name="Google Shape;881;g8621c3774d_1_67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2" name="Google Shape;882;g8621c3774d_1_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g8621c3774d_1_67"/>
          <p:cNvSpPr txBox="1"/>
          <p:nvPr/>
        </p:nvSpPr>
        <p:spPr>
          <a:xfrm>
            <a:off x="877200" y="1710375"/>
            <a:ext cx="7607700" cy="28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full form of HTML?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Text Markup Language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 Test Markup Language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Hyperlink Text Markup Language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HyperText Markup Language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7"/>
          <p:cNvSpPr txBox="1">
            <a:spLocks noGrp="1"/>
          </p:cNvSpPr>
          <p:nvPr>
            <p:ph type="title"/>
          </p:nvPr>
        </p:nvSpPr>
        <p:spPr>
          <a:xfrm>
            <a:off x="386000" y="2290500"/>
            <a:ext cx="37164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HTML Tags</a:t>
            </a:r>
            <a:endParaRPr/>
          </a:p>
        </p:txBody>
      </p:sp>
      <p:sp>
        <p:nvSpPr>
          <p:cNvPr id="889" name="Google Shape;889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  <p:sp>
        <p:nvSpPr>
          <p:cNvPr id="890" name="Google Shape;890;p17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91" name="Google Shape;8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544" y="1439025"/>
            <a:ext cx="4016350" cy="2418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8aae3c8de7_0_1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24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7" name="Google Shape;897;g8aae3c8de7_0_1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8" name="Google Shape;898;g8aae3c8de7_0_1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g8aae3c8de7_0_1"/>
          <p:cNvSpPr txBox="1"/>
          <p:nvPr/>
        </p:nvSpPr>
        <p:spPr>
          <a:xfrm>
            <a:off x="386002" y="654200"/>
            <a:ext cx="144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 </a:t>
            </a:r>
            <a:r>
              <a:rPr lang="en-IN">
                <a:solidFill>
                  <a:schemeClr val="lt1"/>
                </a:solidFill>
              </a:rPr>
              <a:t>T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ags</a:t>
            </a:r>
            <a:endParaRPr/>
          </a:p>
        </p:txBody>
      </p:sp>
      <p:sp>
        <p:nvSpPr>
          <p:cNvPr id="900" name="Google Shape;900;g8aae3c8de7_0_1"/>
          <p:cNvSpPr txBox="1"/>
          <p:nvPr/>
        </p:nvSpPr>
        <p:spPr>
          <a:xfrm>
            <a:off x="2148132" y="2717949"/>
            <a:ext cx="464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&lt;h1&gt;This is a header&lt;/h1&gt;</a:t>
            </a:r>
            <a:endParaRPr/>
          </a:p>
        </p:txBody>
      </p:sp>
      <p:sp>
        <p:nvSpPr>
          <p:cNvPr id="901" name="Google Shape;901;g8aae3c8de7_0_1"/>
          <p:cNvSpPr txBox="1"/>
          <p:nvPr/>
        </p:nvSpPr>
        <p:spPr>
          <a:xfrm>
            <a:off x="2032601" y="1848600"/>
            <a:ext cx="636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Tag </a:t>
            </a:r>
            <a:r>
              <a:rPr lang="en-IN" sz="1100">
                <a:solidFill>
                  <a:srgbClr val="A5A5A5"/>
                </a:solidFill>
              </a:rPr>
              <a:t>N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ame</a:t>
            </a:r>
            <a:endParaRPr/>
          </a:p>
        </p:txBody>
      </p:sp>
      <p:cxnSp>
        <p:nvCxnSpPr>
          <p:cNvPr id="902" name="Google Shape;902;g8aae3c8de7_0_1"/>
          <p:cNvCxnSpPr>
            <a:stCxn id="901" idx="2"/>
          </p:cNvCxnSpPr>
          <p:nvPr/>
        </p:nvCxnSpPr>
        <p:spPr>
          <a:xfrm>
            <a:off x="2350751" y="2279400"/>
            <a:ext cx="0" cy="4386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3" name="Google Shape;903;g8aae3c8de7_0_1"/>
          <p:cNvCxnSpPr/>
          <p:nvPr/>
        </p:nvCxnSpPr>
        <p:spPr>
          <a:xfrm>
            <a:off x="2946082" y="3025599"/>
            <a:ext cx="0" cy="1488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4" name="Google Shape;904;g8aae3c8de7_0_1"/>
          <p:cNvCxnSpPr/>
          <p:nvPr/>
        </p:nvCxnSpPr>
        <p:spPr>
          <a:xfrm>
            <a:off x="2946064" y="3174406"/>
            <a:ext cx="1327800" cy="111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5" name="Google Shape;905;g8aae3c8de7_0_1"/>
          <p:cNvCxnSpPr/>
          <p:nvPr/>
        </p:nvCxnSpPr>
        <p:spPr>
          <a:xfrm rot="10800000">
            <a:off x="4273866" y="3025606"/>
            <a:ext cx="0" cy="1488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6" name="Google Shape;906;g8aae3c8de7_0_1"/>
          <p:cNvSpPr txBox="1"/>
          <p:nvPr/>
        </p:nvSpPr>
        <p:spPr>
          <a:xfrm>
            <a:off x="3228376" y="2912800"/>
            <a:ext cx="763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/>
          </a:p>
        </p:txBody>
      </p:sp>
      <p:cxnSp>
        <p:nvCxnSpPr>
          <p:cNvPr id="907" name="Google Shape;907;g8aae3c8de7_0_1"/>
          <p:cNvCxnSpPr/>
          <p:nvPr/>
        </p:nvCxnSpPr>
        <p:spPr>
          <a:xfrm>
            <a:off x="2745816" y="3087280"/>
            <a:ext cx="0" cy="4464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8" name="Google Shape;908;g8aae3c8de7_0_1"/>
          <p:cNvCxnSpPr/>
          <p:nvPr/>
        </p:nvCxnSpPr>
        <p:spPr>
          <a:xfrm>
            <a:off x="2263280" y="3087281"/>
            <a:ext cx="0" cy="4464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9" name="Google Shape;909;g8aae3c8de7_0_1"/>
          <p:cNvCxnSpPr/>
          <p:nvPr/>
        </p:nvCxnSpPr>
        <p:spPr>
          <a:xfrm>
            <a:off x="4468634" y="2956752"/>
            <a:ext cx="0" cy="4464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0" name="Google Shape;910;g8aae3c8de7_0_1"/>
          <p:cNvCxnSpPr/>
          <p:nvPr/>
        </p:nvCxnSpPr>
        <p:spPr>
          <a:xfrm>
            <a:off x="5001422" y="2956752"/>
            <a:ext cx="0" cy="4464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1" name="Google Shape;911;g8aae3c8de7_0_1"/>
          <p:cNvCxnSpPr/>
          <p:nvPr/>
        </p:nvCxnSpPr>
        <p:spPr>
          <a:xfrm>
            <a:off x="2263280" y="3533698"/>
            <a:ext cx="500700" cy="111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2" name="Google Shape;912;g8aae3c8de7_0_1"/>
          <p:cNvCxnSpPr/>
          <p:nvPr/>
        </p:nvCxnSpPr>
        <p:spPr>
          <a:xfrm rot="10800000">
            <a:off x="4468622" y="3403144"/>
            <a:ext cx="532800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3" name="Google Shape;913;g8aae3c8de7_0_1"/>
          <p:cNvSpPr txBox="1"/>
          <p:nvPr/>
        </p:nvSpPr>
        <p:spPr>
          <a:xfrm>
            <a:off x="2148125" y="3651825"/>
            <a:ext cx="987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A5A5A5"/>
                </a:solidFill>
              </a:rPr>
              <a:t>Opening Tag</a:t>
            </a:r>
            <a:endParaRPr/>
          </a:p>
        </p:txBody>
      </p:sp>
      <p:sp>
        <p:nvSpPr>
          <p:cNvPr id="914" name="Google Shape;914;g8aae3c8de7_0_1"/>
          <p:cNvSpPr txBox="1"/>
          <p:nvPr/>
        </p:nvSpPr>
        <p:spPr>
          <a:xfrm>
            <a:off x="4356328" y="3533675"/>
            <a:ext cx="1173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A5A5A5"/>
                </a:solidFill>
              </a:rPr>
              <a:t>Closing Tag</a:t>
            </a:r>
            <a:endParaRPr/>
          </a:p>
        </p:txBody>
      </p:sp>
      <p:sp>
        <p:nvSpPr>
          <p:cNvPr id="915" name="Google Shape;915;g8aae3c8de7_0_1"/>
          <p:cNvSpPr txBox="1"/>
          <p:nvPr/>
        </p:nvSpPr>
        <p:spPr>
          <a:xfrm>
            <a:off x="3080524" y="4053125"/>
            <a:ext cx="181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</a:rPr>
              <a:t>HTML Element</a:t>
            </a:r>
            <a:endParaRPr b="1"/>
          </a:p>
        </p:txBody>
      </p:sp>
      <p:graphicFrame>
        <p:nvGraphicFramePr>
          <p:cNvPr id="916" name="Google Shape;916;g8aae3c8de7_0_1"/>
          <p:cNvGraphicFramePr/>
          <p:nvPr/>
        </p:nvGraphicFramePr>
        <p:xfrm>
          <a:off x="5519700" y="1364925"/>
          <a:ext cx="2919700" cy="3383040"/>
        </p:xfrm>
        <a:graphic>
          <a:graphicData uri="http://schemas.openxmlformats.org/drawingml/2006/table">
            <a:tbl>
              <a:tblPr>
                <a:noFill/>
                <a:tableStyleId>{13323005-6B7A-4B93-A4AD-8AE912BDBE1A}</a:tableStyleId>
              </a:tblPr>
              <a:tblGrid>
                <a:gridCol w="291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/>
                        <a:t>Some of the common HTML tags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&lt;h1&gt;&lt;/h1&gt;...&lt;h6&gt;&lt;/h6&gt;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&lt;p&gt;&lt;/p&gt;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&lt;a&gt;&lt;/a&gt;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&lt;span&gt;&lt;/span&gt;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&lt;div&gt;&lt;/div&gt;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&lt;select&gt;&lt;/select&gt;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&lt;table&gt;&lt;/table&gt;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8aae3c8de7_0_32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2" name="Google Shape;922;g8aae3c8de7_0_32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3" name="Google Shape;923;g8aae3c8de7_0_32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g8aae3c8de7_0_32"/>
          <p:cNvSpPr txBox="1"/>
          <p:nvPr/>
        </p:nvSpPr>
        <p:spPr>
          <a:xfrm>
            <a:off x="385998" y="654200"/>
            <a:ext cx="269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Self -Closing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 </a:t>
            </a:r>
            <a:r>
              <a:rPr lang="en-IN">
                <a:solidFill>
                  <a:schemeClr val="lt1"/>
                </a:solidFill>
              </a:rPr>
              <a:t>T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ags</a:t>
            </a:r>
            <a:endParaRPr/>
          </a:p>
        </p:txBody>
      </p:sp>
      <p:sp>
        <p:nvSpPr>
          <p:cNvPr id="925" name="Google Shape;925;g8aae3c8de7_0_32"/>
          <p:cNvSpPr txBox="1"/>
          <p:nvPr/>
        </p:nvSpPr>
        <p:spPr>
          <a:xfrm>
            <a:off x="2148132" y="2717949"/>
            <a:ext cx="464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IN" sz="1800"/>
              <a:t>br /&gt;</a:t>
            </a:r>
            <a:endParaRPr/>
          </a:p>
        </p:txBody>
      </p:sp>
      <p:sp>
        <p:nvSpPr>
          <p:cNvPr id="926" name="Google Shape;926;g8aae3c8de7_0_32"/>
          <p:cNvSpPr txBox="1"/>
          <p:nvPr/>
        </p:nvSpPr>
        <p:spPr>
          <a:xfrm>
            <a:off x="2148126" y="1881263"/>
            <a:ext cx="636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Tag </a:t>
            </a:r>
            <a:r>
              <a:rPr lang="en-IN" sz="1100">
                <a:solidFill>
                  <a:srgbClr val="A5A5A5"/>
                </a:solidFill>
              </a:rPr>
              <a:t>N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ame</a:t>
            </a:r>
            <a:endParaRPr/>
          </a:p>
        </p:txBody>
      </p:sp>
      <p:cxnSp>
        <p:nvCxnSpPr>
          <p:cNvPr id="927" name="Google Shape;927;g8aae3c8de7_0_32"/>
          <p:cNvCxnSpPr/>
          <p:nvPr/>
        </p:nvCxnSpPr>
        <p:spPr>
          <a:xfrm>
            <a:off x="2474701" y="2352450"/>
            <a:ext cx="0" cy="4386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28" name="Google Shape;928;g8aae3c8de7_0_32"/>
          <p:cNvSpPr txBox="1"/>
          <p:nvPr/>
        </p:nvSpPr>
        <p:spPr>
          <a:xfrm>
            <a:off x="1649050" y="3664225"/>
            <a:ext cx="990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A5A5A5"/>
                </a:solidFill>
              </a:rPr>
              <a:t>Opening Tag</a:t>
            </a:r>
            <a:endParaRPr/>
          </a:p>
        </p:txBody>
      </p:sp>
      <p:sp>
        <p:nvSpPr>
          <p:cNvPr id="929" name="Google Shape;929;g8aae3c8de7_0_32"/>
          <p:cNvSpPr txBox="1"/>
          <p:nvPr/>
        </p:nvSpPr>
        <p:spPr>
          <a:xfrm>
            <a:off x="2716953" y="3664225"/>
            <a:ext cx="1173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A5A5A5"/>
                </a:solidFill>
              </a:rPr>
              <a:t>Closing Tag</a:t>
            </a:r>
            <a:endParaRPr/>
          </a:p>
        </p:txBody>
      </p:sp>
      <p:sp>
        <p:nvSpPr>
          <p:cNvPr id="930" name="Google Shape;930;g8aae3c8de7_0_32"/>
          <p:cNvSpPr txBox="1"/>
          <p:nvPr/>
        </p:nvSpPr>
        <p:spPr>
          <a:xfrm>
            <a:off x="1770200" y="4326525"/>
            <a:ext cx="152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</a:rPr>
              <a:t>HTML Element</a:t>
            </a:r>
            <a:endParaRPr b="1"/>
          </a:p>
        </p:txBody>
      </p:sp>
      <p:cxnSp>
        <p:nvCxnSpPr>
          <p:cNvPr id="931" name="Google Shape;931;g8aae3c8de7_0_32"/>
          <p:cNvCxnSpPr/>
          <p:nvPr/>
        </p:nvCxnSpPr>
        <p:spPr>
          <a:xfrm rot="10800000">
            <a:off x="2344300" y="3025600"/>
            <a:ext cx="12900" cy="5874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2" name="Google Shape;932;g8aae3c8de7_0_32"/>
          <p:cNvCxnSpPr/>
          <p:nvPr/>
        </p:nvCxnSpPr>
        <p:spPr>
          <a:xfrm rot="10800000">
            <a:off x="2784425" y="3025600"/>
            <a:ext cx="12900" cy="5874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graphicFrame>
        <p:nvGraphicFramePr>
          <p:cNvPr id="933" name="Google Shape;933;g8aae3c8de7_0_32"/>
          <p:cNvGraphicFramePr/>
          <p:nvPr/>
        </p:nvGraphicFramePr>
        <p:xfrm>
          <a:off x="5519700" y="1364925"/>
          <a:ext cx="2919700" cy="1981050"/>
        </p:xfrm>
        <a:graphic>
          <a:graphicData uri="http://schemas.openxmlformats.org/drawingml/2006/table">
            <a:tbl>
              <a:tblPr>
                <a:noFill/>
                <a:tableStyleId>{13323005-6B7A-4B93-A4AD-8AE912BDBE1A}</a:tableStyleId>
              </a:tblPr>
              <a:tblGrid>
                <a:gridCol w="291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/>
                        <a:t>Some of the self-closing tags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&lt;img /&gt;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&lt;br /&gt;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&lt;input /&gt;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&lt;hr /&gt;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8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9" name="Google Shape;939;p18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0" name="Google Shape;940;p18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18"/>
          <p:cNvSpPr txBox="1"/>
          <p:nvPr/>
        </p:nvSpPr>
        <p:spPr>
          <a:xfrm>
            <a:off x="385998" y="654200"/>
            <a:ext cx="296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 </a:t>
            </a:r>
            <a:r>
              <a:rPr lang="en-IN">
                <a:solidFill>
                  <a:schemeClr val="lt1"/>
                </a:solidFill>
              </a:rPr>
              <a:t>T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ags with Attributes</a:t>
            </a:r>
            <a:endParaRPr/>
          </a:p>
        </p:txBody>
      </p:sp>
      <p:sp>
        <p:nvSpPr>
          <p:cNvPr id="942" name="Google Shape;942;p18"/>
          <p:cNvSpPr txBox="1"/>
          <p:nvPr/>
        </p:nvSpPr>
        <p:spPr>
          <a:xfrm>
            <a:off x="2148132" y="2717949"/>
            <a:ext cx="46410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&lt;h1 class=“heading”&gt;This is a header&lt;/h1&gt;</a:t>
            </a:r>
            <a:endParaRPr/>
          </a:p>
        </p:txBody>
      </p:sp>
      <p:sp>
        <p:nvSpPr>
          <p:cNvPr id="943" name="Google Shape;943;p18"/>
          <p:cNvSpPr txBox="1"/>
          <p:nvPr/>
        </p:nvSpPr>
        <p:spPr>
          <a:xfrm>
            <a:off x="2032601" y="1848600"/>
            <a:ext cx="636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Tag </a:t>
            </a:r>
            <a:r>
              <a:rPr lang="en-IN" sz="1100">
                <a:solidFill>
                  <a:srgbClr val="A5A5A5"/>
                </a:solidFill>
              </a:rPr>
              <a:t>N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ame</a:t>
            </a:r>
            <a:endParaRPr/>
          </a:p>
        </p:txBody>
      </p:sp>
      <p:sp>
        <p:nvSpPr>
          <p:cNvPr id="944" name="Google Shape;944;p18"/>
          <p:cNvSpPr txBox="1"/>
          <p:nvPr/>
        </p:nvSpPr>
        <p:spPr>
          <a:xfrm>
            <a:off x="2595956" y="1848596"/>
            <a:ext cx="8348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Attribute </a:t>
            </a:r>
            <a:r>
              <a:rPr lang="en-IN" sz="1100">
                <a:solidFill>
                  <a:srgbClr val="A5A5A5"/>
                </a:solidFill>
              </a:rPr>
              <a:t>N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ame</a:t>
            </a:r>
            <a:endParaRPr/>
          </a:p>
        </p:txBody>
      </p:sp>
      <p:sp>
        <p:nvSpPr>
          <p:cNvPr id="945" name="Google Shape;945;p18"/>
          <p:cNvSpPr txBox="1"/>
          <p:nvPr/>
        </p:nvSpPr>
        <p:spPr>
          <a:xfrm>
            <a:off x="3355451" y="1848596"/>
            <a:ext cx="8348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Attribute </a:t>
            </a:r>
            <a:r>
              <a:rPr lang="en-IN" sz="1100">
                <a:solidFill>
                  <a:srgbClr val="A5A5A5"/>
                </a:solidFill>
              </a:rPr>
              <a:t>Va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lue</a:t>
            </a:r>
            <a:endParaRPr/>
          </a:p>
        </p:txBody>
      </p:sp>
      <p:cxnSp>
        <p:nvCxnSpPr>
          <p:cNvPr id="946" name="Google Shape;946;p18"/>
          <p:cNvCxnSpPr>
            <a:stCxn id="943" idx="2"/>
          </p:cNvCxnSpPr>
          <p:nvPr/>
        </p:nvCxnSpPr>
        <p:spPr>
          <a:xfrm>
            <a:off x="2350751" y="2279400"/>
            <a:ext cx="0" cy="4386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47" name="Google Shape;947;p18"/>
          <p:cNvCxnSpPr/>
          <p:nvPr/>
        </p:nvCxnSpPr>
        <p:spPr>
          <a:xfrm>
            <a:off x="3008075" y="2279483"/>
            <a:ext cx="8096" cy="438466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48" name="Google Shape;948;p18"/>
          <p:cNvCxnSpPr>
            <a:stCxn id="945" idx="2"/>
          </p:cNvCxnSpPr>
          <p:nvPr/>
        </p:nvCxnSpPr>
        <p:spPr>
          <a:xfrm>
            <a:off x="3772895" y="2279483"/>
            <a:ext cx="0" cy="4386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49" name="Google Shape;949;p18"/>
          <p:cNvCxnSpPr/>
          <p:nvPr/>
        </p:nvCxnSpPr>
        <p:spPr>
          <a:xfrm>
            <a:off x="2668796" y="3087281"/>
            <a:ext cx="0" cy="1489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0" name="Google Shape;950;p18"/>
          <p:cNvCxnSpPr/>
          <p:nvPr/>
        </p:nvCxnSpPr>
        <p:spPr>
          <a:xfrm>
            <a:off x="2668796" y="3236181"/>
            <a:ext cx="1616957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1" name="Google Shape;951;p18"/>
          <p:cNvCxnSpPr/>
          <p:nvPr/>
        </p:nvCxnSpPr>
        <p:spPr>
          <a:xfrm rot="10800000">
            <a:off x="4277802" y="3087281"/>
            <a:ext cx="0" cy="1489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2" name="Google Shape;952;p18"/>
          <p:cNvCxnSpPr>
            <a:stCxn id="942" idx="2"/>
          </p:cNvCxnSpPr>
          <p:nvPr/>
        </p:nvCxnSpPr>
        <p:spPr>
          <a:xfrm>
            <a:off x="4468639" y="3087281"/>
            <a:ext cx="0" cy="1488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3" name="Google Shape;953;p18"/>
          <p:cNvCxnSpPr/>
          <p:nvPr/>
        </p:nvCxnSpPr>
        <p:spPr>
          <a:xfrm>
            <a:off x="4468639" y="3236181"/>
            <a:ext cx="1574352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4" name="Google Shape;954;p18"/>
          <p:cNvCxnSpPr/>
          <p:nvPr/>
        </p:nvCxnSpPr>
        <p:spPr>
          <a:xfrm rot="10800000">
            <a:off x="6042991" y="3087281"/>
            <a:ext cx="0" cy="1489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5" name="Google Shape;955;p18"/>
          <p:cNvSpPr txBox="1"/>
          <p:nvPr/>
        </p:nvSpPr>
        <p:spPr>
          <a:xfrm>
            <a:off x="3101550" y="3025600"/>
            <a:ext cx="834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Attribute</a:t>
            </a:r>
            <a:endParaRPr/>
          </a:p>
        </p:txBody>
      </p:sp>
      <p:sp>
        <p:nvSpPr>
          <p:cNvPr id="956" name="Google Shape;956;p18"/>
          <p:cNvSpPr txBox="1"/>
          <p:nvPr/>
        </p:nvSpPr>
        <p:spPr>
          <a:xfrm>
            <a:off x="4916626" y="3025600"/>
            <a:ext cx="763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/>
          </a:p>
        </p:txBody>
      </p:sp>
      <p:cxnSp>
        <p:nvCxnSpPr>
          <p:cNvPr id="957" name="Google Shape;957;p18"/>
          <p:cNvCxnSpPr/>
          <p:nvPr/>
        </p:nvCxnSpPr>
        <p:spPr>
          <a:xfrm>
            <a:off x="4394229" y="3079330"/>
            <a:ext cx="0" cy="446417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8" name="Google Shape;958;p18"/>
          <p:cNvCxnSpPr/>
          <p:nvPr/>
        </p:nvCxnSpPr>
        <p:spPr>
          <a:xfrm>
            <a:off x="2263280" y="3087281"/>
            <a:ext cx="0" cy="446417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9" name="Google Shape;959;p18"/>
          <p:cNvCxnSpPr/>
          <p:nvPr/>
        </p:nvCxnSpPr>
        <p:spPr>
          <a:xfrm>
            <a:off x="6095809" y="3063427"/>
            <a:ext cx="0" cy="446417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0" name="Google Shape;960;p18"/>
          <p:cNvCxnSpPr/>
          <p:nvPr/>
        </p:nvCxnSpPr>
        <p:spPr>
          <a:xfrm>
            <a:off x="6628547" y="3063427"/>
            <a:ext cx="0" cy="446417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1" name="Google Shape;961;p18"/>
          <p:cNvCxnSpPr/>
          <p:nvPr/>
        </p:nvCxnSpPr>
        <p:spPr>
          <a:xfrm>
            <a:off x="2263280" y="3533698"/>
            <a:ext cx="2130949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2" name="Google Shape;962;p18"/>
          <p:cNvCxnSpPr/>
          <p:nvPr/>
        </p:nvCxnSpPr>
        <p:spPr>
          <a:xfrm rot="10800000">
            <a:off x="6095809" y="3509844"/>
            <a:ext cx="532738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3" name="Google Shape;963;p18"/>
          <p:cNvSpPr txBox="1"/>
          <p:nvPr/>
        </p:nvSpPr>
        <p:spPr>
          <a:xfrm>
            <a:off x="2947075" y="3515475"/>
            <a:ext cx="989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A5A5A5"/>
                </a:solidFill>
              </a:rPr>
              <a:t>Opening Tag</a:t>
            </a:r>
            <a:endParaRPr/>
          </a:p>
        </p:txBody>
      </p:sp>
      <p:sp>
        <p:nvSpPr>
          <p:cNvPr id="964" name="Google Shape;964;p18"/>
          <p:cNvSpPr txBox="1"/>
          <p:nvPr/>
        </p:nvSpPr>
        <p:spPr>
          <a:xfrm>
            <a:off x="6002953" y="3540300"/>
            <a:ext cx="1173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>
                <a:solidFill>
                  <a:srgbClr val="A5A5A5"/>
                </a:solidFill>
              </a:rPr>
              <a:t>Closing Tag</a:t>
            </a:r>
            <a:endParaRPr/>
          </a:p>
        </p:txBody>
      </p:sp>
      <p:sp>
        <p:nvSpPr>
          <p:cNvPr id="965" name="Google Shape;965;p18"/>
          <p:cNvSpPr txBox="1"/>
          <p:nvPr/>
        </p:nvSpPr>
        <p:spPr>
          <a:xfrm>
            <a:off x="3704774" y="4015925"/>
            <a:ext cx="181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</a:rPr>
              <a:t>HTML Element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21c3774d_1_115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g8621c3774d_1_11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2" name="Google Shape;972;g8621c3774d_1_115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  <p:sp>
        <p:nvSpPr>
          <p:cNvPr id="973" name="Google Shape;973;g8621c3774d_1_115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974" name="Google Shape;974;g8621c3774d_1_115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27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5" name="Google Shape;975;g8621c3774d_1_1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g8621c3774d_1_1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g8621c3774d_1_11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g8621c3774d_1_115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4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9" name="Google Shape;979;g8621c3774d_1_115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0" name="Google Shape;980;g8621c3774d_1_1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g8621c3774d_1_115"/>
          <p:cNvSpPr txBox="1"/>
          <p:nvPr/>
        </p:nvSpPr>
        <p:spPr>
          <a:xfrm>
            <a:off x="961525" y="1710375"/>
            <a:ext cx="7259700" cy="3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is an element declared in HTML?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(More than one option may be correct.)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&lt;tag&gt;&lt;/tag&gt;Content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&lt;tag&gt; content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&lt;tag&gt; content &lt;/tag&gt;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&lt;tag&gt; Content &lt;tag&gt;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8621c3774d_1_130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g8621c3774d_1_130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8" name="Google Shape;988;g8621c3774d_1_130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  <p:sp>
        <p:nvSpPr>
          <p:cNvPr id="989" name="Google Shape;989;g8621c3774d_1_130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990" name="Google Shape;990;g8621c3774d_1_130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28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1" name="Google Shape;991;g8621c3774d_1_1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g8621c3774d_1_1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g8621c3774d_1_13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g8621c3774d_1_130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4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5" name="Google Shape;995;g8621c3774d_1_130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6" name="Google Shape;996;g8621c3774d_1_1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g8621c3774d_1_130"/>
          <p:cNvSpPr txBox="1"/>
          <p:nvPr/>
        </p:nvSpPr>
        <p:spPr>
          <a:xfrm>
            <a:off x="877200" y="1710375"/>
            <a:ext cx="7607700" cy="28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is an element declared in HTML?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(More than one option may be correct.)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&lt;tag&gt;&lt;/tag&gt;Content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&lt;tag&gt; content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&lt;tag&gt; content &lt;/tag&gt;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&lt;tag&gt; Content &lt;tag&gt;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8aae3c8de7_0_59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g8aae3c8de7_0_59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4" name="Google Shape;1004;g8aae3c8de7_0_59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29</a:t>
            </a:fld>
            <a:endParaRPr/>
          </a:p>
        </p:txBody>
      </p:sp>
      <p:sp>
        <p:nvSpPr>
          <p:cNvPr id="1005" name="Google Shape;1005;g8aae3c8de7_0_59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006" name="Google Shape;1006;g8aae3c8de7_0_59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29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7" name="Google Shape;1007;g8aae3c8de7_0_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g8aae3c8de7_0_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g8aae3c8de7_0_59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g8aae3c8de7_0_59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1" name="Google Shape;1011;g8aae3c8de7_0_59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2" name="Google Shape;1012;g8aae3c8de7_0_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g8aae3c8de7_0_59"/>
          <p:cNvSpPr txBox="1"/>
          <p:nvPr/>
        </p:nvSpPr>
        <p:spPr>
          <a:xfrm>
            <a:off x="961525" y="1710375"/>
            <a:ext cx="7259700" cy="3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is an element’s attribute declared in HTML?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(More than one option may be correct.)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&lt;tag name=”value”&gt;&lt;/tag&gt;Content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&lt;tag name=”value”&gt; content &lt;/tag&gt;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&lt;tag name=’value’&gt; content &lt;/tag&gt;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&lt;tag&gt; Content &lt;tag&gt;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3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6"/>
          <p:cNvSpPr txBox="1"/>
          <p:nvPr/>
        </p:nvSpPr>
        <p:spPr>
          <a:xfrm>
            <a:off x="638175" y="654907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Today’s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6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6" name="Google Shape;636;p6"/>
          <p:cNvSpPr txBox="1"/>
          <p:nvPr/>
        </p:nvSpPr>
        <p:spPr>
          <a:xfrm>
            <a:off x="793225" y="1400525"/>
            <a:ext cx="7362000" cy="29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Front-End Web Development?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to </a:t>
            </a:r>
            <a:r>
              <a:rPr lang="en-IN">
                <a:solidFill>
                  <a:srgbClr val="FFFFFF"/>
                </a:solidFill>
              </a:rPr>
              <a:t>C</a:t>
            </a: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reate </a:t>
            </a:r>
            <a:r>
              <a:rPr lang="en-IN">
                <a:solidFill>
                  <a:srgbClr val="FFFFFF"/>
                </a:solidFill>
              </a:rPr>
              <a:t>W</a:t>
            </a: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ebsites and </a:t>
            </a:r>
            <a:r>
              <a:rPr lang="en-IN">
                <a:solidFill>
                  <a:srgbClr val="FFFFFF"/>
                </a:solidFill>
              </a:rPr>
              <a:t>W</a:t>
            </a: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eb </a:t>
            </a:r>
            <a:r>
              <a:rPr lang="en-IN">
                <a:solidFill>
                  <a:srgbClr val="FFFFFF"/>
                </a:solidFill>
              </a:rPr>
              <a:t>A</a:t>
            </a: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pplications?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</a:t>
            </a:r>
            <a:r>
              <a:rPr lang="en-IN">
                <a:solidFill>
                  <a:srgbClr val="FFFFFF"/>
                </a:solidFill>
              </a:rPr>
              <a:t>a</a:t>
            </a: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 the </a:t>
            </a:r>
            <a:r>
              <a:rPr lang="en-IN">
                <a:solidFill>
                  <a:srgbClr val="FFFFFF"/>
                </a:solidFill>
              </a:rPr>
              <a:t>T</a:t>
            </a: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hree </a:t>
            </a:r>
            <a:r>
              <a:rPr lang="en-IN">
                <a:solidFill>
                  <a:srgbClr val="FFFFFF"/>
                </a:solidFill>
              </a:rPr>
              <a:t>I</a:t>
            </a: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ngredients </a:t>
            </a:r>
            <a:r>
              <a:rPr lang="en-IN">
                <a:solidFill>
                  <a:srgbClr val="FFFFFF"/>
                </a:solidFill>
              </a:rPr>
              <a:t>of </a:t>
            </a: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IN">
                <a:solidFill>
                  <a:srgbClr val="FFFFFF"/>
                </a:solidFill>
              </a:rPr>
              <a:t>W</a:t>
            </a: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ebsite?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 to the </a:t>
            </a:r>
            <a:r>
              <a:rPr lang="en-IN">
                <a:solidFill>
                  <a:srgbClr val="FFFFFF"/>
                </a:solidFill>
              </a:rPr>
              <a:t>W</a:t>
            </a:r>
            <a:r>
              <a:rPr lang="en-I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orld of HTML</a:t>
            </a:r>
            <a:endParaRPr/>
          </a:p>
        </p:txBody>
      </p:sp>
      <p:pic>
        <p:nvPicPr>
          <p:cNvPr id="637" name="Google Shape;6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600" y="1456300"/>
            <a:ext cx="2478800" cy="24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8aae3c8de7_0_75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g8aae3c8de7_0_7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0" name="Google Shape;1020;g8aae3c8de7_0_75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30</a:t>
            </a:fld>
            <a:endParaRPr/>
          </a:p>
        </p:txBody>
      </p:sp>
      <p:sp>
        <p:nvSpPr>
          <p:cNvPr id="1021" name="Google Shape;1021;g8aae3c8de7_0_75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022" name="Google Shape;1022;g8aae3c8de7_0_75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3" name="Google Shape;1023;g8aae3c8de7_0_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g8aae3c8de7_0_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g8aae3c8de7_0_7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g8aae3c8de7_0_75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Answer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7" name="Google Shape;1027;g8aae3c8de7_0_75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Google Shape;1028;g8aae3c8de7_0_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g8aae3c8de7_0_75"/>
          <p:cNvSpPr txBox="1"/>
          <p:nvPr/>
        </p:nvSpPr>
        <p:spPr>
          <a:xfrm>
            <a:off x="961525" y="1710375"/>
            <a:ext cx="7259700" cy="3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is an element’s attribute declared in HTML?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(More than one option may be correct.)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&lt;tag name=”value”&gt;&lt;/tag&gt;Content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&lt;tag name=”value”&gt; content &lt;/tag&gt;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&lt;tag name=’value’&gt; content &lt;/tag&gt;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&lt;tag&gt; Content &lt;tag&gt;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9"/>
          <p:cNvSpPr txBox="1">
            <a:spLocks noGrp="1"/>
          </p:cNvSpPr>
          <p:nvPr>
            <p:ph type="title"/>
          </p:nvPr>
        </p:nvSpPr>
        <p:spPr>
          <a:xfrm>
            <a:off x="407601" y="2723155"/>
            <a:ext cx="5990568" cy="56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HTML Elements and Attributes</a:t>
            </a:r>
            <a:endParaRPr/>
          </a:p>
        </p:txBody>
      </p:sp>
      <p:sp>
        <p:nvSpPr>
          <p:cNvPr id="1035" name="Google Shape;103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31</a:t>
            </a:fld>
            <a:endParaRPr/>
          </a:p>
        </p:txBody>
      </p:sp>
      <p:sp>
        <p:nvSpPr>
          <p:cNvPr id="1036" name="Google Shape;1036;p19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8621c3774d_1_102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2" name="Google Shape;1042;g8621c3774d_1_102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3" name="Google Shape;1043;g8621c3774d_1_102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g8621c3774d_1_102"/>
          <p:cNvSpPr txBox="1"/>
          <p:nvPr/>
        </p:nvSpPr>
        <p:spPr>
          <a:xfrm>
            <a:off x="385994" y="654212"/>
            <a:ext cx="369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 Elements and Attributes</a:t>
            </a:r>
            <a:endParaRPr/>
          </a:p>
        </p:txBody>
      </p:sp>
      <p:pic>
        <p:nvPicPr>
          <p:cNvPr id="1045" name="Google Shape;1045;g8621c3774d_1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438" y="1302526"/>
            <a:ext cx="6207126" cy="3677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8621c3774d_1_145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g8621c3774d_1_14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2" name="Google Shape;1052;g8621c3774d_1_145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33</a:t>
            </a:fld>
            <a:endParaRPr/>
          </a:p>
        </p:txBody>
      </p:sp>
      <p:sp>
        <p:nvSpPr>
          <p:cNvPr id="1053" name="Google Shape;1053;g8621c3774d_1_145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054" name="Google Shape;1054;g8621c3774d_1_145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33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5" name="Google Shape;1055;g8621c3774d_1_1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g8621c3774d_1_1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g8621c3774d_1_14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g8621c3774d_1_145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6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9" name="Google Shape;1059;g8621c3774d_1_145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0" name="Google Shape;1060;g8621c3774d_1_1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g8621c3774d_1_145"/>
          <p:cNvSpPr txBox="1"/>
          <p:nvPr/>
        </p:nvSpPr>
        <p:spPr>
          <a:xfrm>
            <a:off x="961525" y="1710375"/>
            <a:ext cx="7259700" cy="3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statements about </a:t>
            </a:r>
            <a:r>
              <a:rPr lang="en-I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attributes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true?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(More than one option may be correct.)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contain the content of the HTML elements.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provide additional information about the HTML elements.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always declared in the end tag.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always come in name-value pairs.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621c3774d_1_160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g8621c3774d_1_160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8" name="Google Shape;1068;g8621c3774d_1_160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34</a:t>
            </a:fld>
            <a:endParaRPr/>
          </a:p>
        </p:txBody>
      </p:sp>
      <p:sp>
        <p:nvSpPr>
          <p:cNvPr id="1069" name="Google Shape;1069;g8621c3774d_1_160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070" name="Google Shape;1070;g8621c3774d_1_160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34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1" name="Google Shape;1071;g8621c3774d_1_1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g8621c3774d_1_1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g8621c3774d_1_16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g8621c3774d_1_160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6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5" name="Google Shape;1075;g8621c3774d_1_160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6" name="Google Shape;1076;g8621c3774d_1_1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g8621c3774d_1_160"/>
          <p:cNvSpPr txBox="1"/>
          <p:nvPr/>
        </p:nvSpPr>
        <p:spPr>
          <a:xfrm>
            <a:off x="877200" y="1710375"/>
            <a:ext cx="7607700" cy="28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statements about </a:t>
            </a:r>
            <a:r>
              <a:rPr lang="en-I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attributes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true?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(More than one option may be correct.)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contain the content of the HTML elements.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They provide additional information about the HTML elements.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always declared in the end tag.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always come in name-value pairs.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8621c3774d_1_175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g8621c3774d_1_17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4" name="Google Shape;1084;g8621c3774d_1_175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35</a:t>
            </a:fld>
            <a:endParaRPr/>
          </a:p>
        </p:txBody>
      </p:sp>
      <p:sp>
        <p:nvSpPr>
          <p:cNvPr id="1085" name="Google Shape;1085;g8621c3774d_1_175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086" name="Google Shape;1086;g8621c3774d_1_175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35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7" name="Google Shape;1087;g8621c3774d_1_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g8621c3774d_1_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g8621c3774d_1_17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g8621c3774d_1_175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7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1" name="Google Shape;1091;g8621c3774d_1_175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2" name="Google Shape;1092;g8621c3774d_1_1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g8621c3774d_1_175"/>
          <p:cNvSpPr txBox="1"/>
          <p:nvPr/>
        </p:nvSpPr>
        <p:spPr>
          <a:xfrm>
            <a:off x="961525" y="1710375"/>
            <a:ext cx="7607400" cy="3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statements about the ID attribute of an element is true?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(More than one option may be correct.)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unique for an element.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not unique for an element.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an attribute of an element.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an element.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8621c3774d_1_190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g8621c3774d_1_190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0" name="Google Shape;1100;g8621c3774d_1_190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36</a:t>
            </a:fld>
            <a:endParaRPr/>
          </a:p>
        </p:txBody>
      </p:sp>
      <p:sp>
        <p:nvSpPr>
          <p:cNvPr id="1101" name="Google Shape;1101;g8621c3774d_1_190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102" name="Google Shape;1102;g8621c3774d_1_190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36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3" name="Google Shape;1103;g8621c3774d_1_19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g8621c3774d_1_19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g8621c3774d_1_19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g8621c3774d_1_190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7" name="Google Shape;1107;g8621c3774d_1_190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8" name="Google Shape;1108;g8621c3774d_1_1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g8621c3774d_1_190"/>
          <p:cNvSpPr txBox="1"/>
          <p:nvPr/>
        </p:nvSpPr>
        <p:spPr>
          <a:xfrm>
            <a:off x="877200" y="1710375"/>
            <a:ext cx="7607700" cy="28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statements about the ID attribute of an element is true?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(More than one option may be correct.)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 is unique for an element.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not unique for an element.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 is an attribute of an element.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an element.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8621c3774d_1_205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g8621c3774d_1_20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6" name="Google Shape;1116;g8621c3774d_1_205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37</a:t>
            </a:fld>
            <a:endParaRPr/>
          </a:p>
        </p:txBody>
      </p:sp>
      <p:sp>
        <p:nvSpPr>
          <p:cNvPr id="1117" name="Google Shape;1117;g8621c3774d_1_205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118" name="Google Shape;1118;g8621c3774d_1_205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37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9" name="Google Shape;1119;g8621c3774d_1_2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g8621c3774d_1_2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g8621c3774d_1_20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g8621c3774d_1_205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3" name="Google Shape;1123;g8621c3774d_1_205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4" name="Google Shape;1124;g8621c3774d_1_2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g8621c3774d_1_205"/>
          <p:cNvSpPr txBox="1"/>
          <p:nvPr/>
        </p:nvSpPr>
        <p:spPr>
          <a:xfrm>
            <a:off x="961525" y="1710375"/>
            <a:ext cx="7259700" cy="3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statements about the class of an element is true? 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"/>
                  </a:ext>
                </a:extLst>
              </a:rPr>
              <a:t>(More than one option may be correct.)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unique for an element.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not unique for an element.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an attribute of an element.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an element.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8621c3774d_1_220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g8621c3774d_1_220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2" name="Google Shape;1132;g8621c3774d_1_220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38</a:t>
            </a:fld>
            <a:endParaRPr/>
          </a:p>
        </p:txBody>
      </p:sp>
      <p:sp>
        <p:nvSpPr>
          <p:cNvPr id="1133" name="Google Shape;1133;g8621c3774d_1_220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134" name="Google Shape;1134;g8621c3774d_1_220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38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5" name="Google Shape;1135;g8621c3774d_1_2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g8621c3774d_1_2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g8621c3774d_1_22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g8621c3774d_1_220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9" name="Google Shape;1139;g8621c3774d_1_220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0" name="Google Shape;1140;g8621c3774d_1_2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g8621c3774d_1_220"/>
          <p:cNvSpPr txBox="1"/>
          <p:nvPr/>
        </p:nvSpPr>
        <p:spPr>
          <a:xfrm>
            <a:off x="877200" y="1710375"/>
            <a:ext cx="7607700" cy="28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statements about the class of an element is true?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(More than one option may be correct.)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unique for an element.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 is not unique for an element.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 is an attribute of an element.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an element.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8aae3c8de7_0_92"/>
          <p:cNvSpPr txBox="1">
            <a:spLocks noGrp="1"/>
          </p:cNvSpPr>
          <p:nvPr>
            <p:ph type="title"/>
          </p:nvPr>
        </p:nvSpPr>
        <p:spPr>
          <a:xfrm>
            <a:off x="386001" y="2386805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Character Entities</a:t>
            </a:r>
            <a:endParaRPr/>
          </a:p>
        </p:txBody>
      </p:sp>
      <p:sp>
        <p:nvSpPr>
          <p:cNvPr id="1147" name="Google Shape;1147;g8aae3c8de7_0_9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39</a:t>
            </a:fld>
            <a:endParaRPr/>
          </a:p>
        </p:txBody>
      </p:sp>
      <p:sp>
        <p:nvSpPr>
          <p:cNvPr id="1148" name="Google Shape;1148;g8aae3c8de7_0_92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4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3" name="Google Shape;643;p4"/>
          <p:cNvSpPr txBox="1"/>
          <p:nvPr/>
        </p:nvSpPr>
        <p:spPr>
          <a:xfrm>
            <a:off x="1398100" y="2204975"/>
            <a:ext cx="6425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World of Front-End Web Development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4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IN"/>
              <a:t>TechM Full Stack Software Development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8aae3c8de7_0_99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40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4" name="Google Shape;1154;g8aae3c8de7_0_99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g8aae3c8de7_0_99"/>
          <p:cNvSpPr txBox="1"/>
          <p:nvPr/>
        </p:nvSpPr>
        <p:spPr>
          <a:xfrm>
            <a:off x="386003" y="654200"/>
            <a:ext cx="319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Character Entities</a:t>
            </a:r>
            <a:endParaRPr/>
          </a:p>
        </p:txBody>
      </p:sp>
      <p:sp>
        <p:nvSpPr>
          <p:cNvPr id="1156" name="Google Shape;1156;g8aae3c8de7_0_99"/>
          <p:cNvSpPr txBox="1"/>
          <p:nvPr/>
        </p:nvSpPr>
        <p:spPr>
          <a:xfrm>
            <a:off x="451644" y="10176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157" name="Google Shape;1157;g8aae3c8de7_0_99"/>
          <p:cNvGraphicFramePr/>
          <p:nvPr/>
        </p:nvGraphicFramePr>
        <p:xfrm>
          <a:off x="952500" y="2640175"/>
          <a:ext cx="7239000" cy="1981050"/>
        </p:xfrm>
        <a:graphic>
          <a:graphicData uri="http://schemas.openxmlformats.org/drawingml/2006/table">
            <a:tbl>
              <a:tblPr>
                <a:noFill/>
                <a:tableStyleId>{13323005-6B7A-4B93-A4AD-8AE912BDBE1A}</a:tableStyleId>
              </a:tblPr>
              <a:tblGrid>
                <a:gridCol w="116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/>
                        <a:t>Character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/>
                        <a:t>Entity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/>
                        <a:t>Description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&amp;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&amp;amp;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It symbolizes the beginning of an character entity.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&amp;lt;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It is used to represent the opening tag.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&gt;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&amp;gt;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</a:rPr>
                        <a:t>It is used to represent the closing tag.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“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&amp;quot;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</a:rPr>
                        <a:t>It is used to represent the start and end of attribute value.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58" name="Google Shape;1158;g8aae3c8de7_0_99"/>
          <p:cNvSpPr txBox="1"/>
          <p:nvPr/>
        </p:nvSpPr>
        <p:spPr>
          <a:xfrm>
            <a:off x="791850" y="1227838"/>
            <a:ext cx="75603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333333"/>
                </a:solidFill>
                <a:highlight>
                  <a:srgbClr val="FFFFFF"/>
                </a:highlight>
              </a:rPr>
              <a:t>An HTMl entity is basically a text that starts with an ampersand(&amp;) and ends with a semicolon(;).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333333"/>
                </a:solidFill>
                <a:highlight>
                  <a:srgbClr val="FFFFFF"/>
                </a:highlight>
              </a:rPr>
              <a:t>This entities are often used to display the reserved characters. i.e. the characters which otherwise would be interpreted as simple HTM: code.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333333"/>
                </a:solidFill>
                <a:highlight>
                  <a:srgbClr val="FFFFFF"/>
                </a:highlight>
              </a:rPr>
              <a:t>Some commonly used characters and their entities are: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g8aae3c8de7_0_99"/>
          <p:cNvSpPr txBox="1"/>
          <p:nvPr/>
        </p:nvSpPr>
        <p:spPr>
          <a:xfrm>
            <a:off x="2739050" y="4869000"/>
            <a:ext cx="3477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can find the documentation link for reference </a:t>
            </a:r>
            <a:r>
              <a:rPr lang="en-IN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here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1"/>
          <p:cNvSpPr txBox="1">
            <a:spLocks noGrp="1"/>
          </p:cNvSpPr>
          <p:nvPr>
            <p:ph type="title"/>
          </p:nvPr>
        </p:nvSpPr>
        <p:spPr>
          <a:xfrm>
            <a:off x="386001" y="2386805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Inline and Block Elements</a:t>
            </a:r>
            <a:endParaRPr/>
          </a:p>
        </p:txBody>
      </p:sp>
      <p:sp>
        <p:nvSpPr>
          <p:cNvPr id="1165" name="Google Shape;116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41</a:t>
            </a:fld>
            <a:endParaRPr/>
          </a:p>
        </p:txBody>
      </p:sp>
      <p:sp>
        <p:nvSpPr>
          <p:cNvPr id="1166" name="Google Shape;1166;p21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8621c3774d_1_25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2" name="Google Shape;1172;g8621c3774d_1_257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g8621c3774d_1_257"/>
          <p:cNvSpPr txBox="1"/>
          <p:nvPr/>
        </p:nvSpPr>
        <p:spPr>
          <a:xfrm>
            <a:off x="386003" y="654200"/>
            <a:ext cx="319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Inline Elements</a:t>
            </a:r>
            <a:endParaRPr/>
          </a:p>
        </p:txBody>
      </p:sp>
      <p:sp>
        <p:nvSpPr>
          <p:cNvPr id="1174" name="Google Shape;1174;g8621c3774d_1_257"/>
          <p:cNvSpPr txBox="1"/>
          <p:nvPr/>
        </p:nvSpPr>
        <p:spPr>
          <a:xfrm>
            <a:off x="451644" y="10176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75" name="Google Shape;1175;g8621c3774d_1_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1958063"/>
            <a:ext cx="83248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8621c3774d_1_236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43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1" name="Google Shape;1181;g8621c3774d_1_236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g8621c3774d_1_236"/>
          <p:cNvSpPr txBox="1"/>
          <p:nvPr/>
        </p:nvSpPr>
        <p:spPr>
          <a:xfrm>
            <a:off x="386003" y="654200"/>
            <a:ext cx="319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Inline Elements</a:t>
            </a:r>
            <a:endParaRPr/>
          </a:p>
        </p:txBody>
      </p:sp>
      <p:sp>
        <p:nvSpPr>
          <p:cNvPr id="1183" name="Google Shape;1183;g8621c3774d_1_236"/>
          <p:cNvSpPr txBox="1"/>
          <p:nvPr/>
        </p:nvSpPr>
        <p:spPr>
          <a:xfrm>
            <a:off x="375444" y="10176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184" name="Google Shape;1184;g8621c3774d_1_236"/>
          <p:cNvGraphicFramePr/>
          <p:nvPr/>
        </p:nvGraphicFramePr>
        <p:xfrm>
          <a:off x="702550" y="2112600"/>
          <a:ext cx="7738900" cy="2620074"/>
        </p:xfrm>
        <a:graphic>
          <a:graphicData uri="http://schemas.openxmlformats.org/drawingml/2006/table">
            <a:tbl>
              <a:tblPr>
                <a:noFill/>
                <a:tableStyleId>{8C7E2572-CB46-4C9A-92AB-0A6D2560EF44}</a:tableStyleId>
              </a:tblPr>
              <a:tblGrid>
                <a:gridCol w="773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70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Session 1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888888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&lt;!-- Inline Elements --&gt;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span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This is a 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"/>
                            </a:ext>
                          </a:extLst>
                        </a:rPr>
                        <a:t>&amp;lt;span&amp;gt;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element.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&lt;/span&gt;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span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This is an inline element.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&lt;/span&gt;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&lt;span&gt;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If you inspect this element, 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&lt;/span&gt;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&lt;span&gt;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you will notice it occupies only the width of its content.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&lt;/span&gt;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span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100"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85" name="Google Shape;1185;g8621c3774d_1_236"/>
          <p:cNvSpPr txBox="1"/>
          <p:nvPr/>
        </p:nvSpPr>
        <p:spPr>
          <a:xfrm>
            <a:off x="2833500" y="1283500"/>
            <a:ext cx="34770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"/>
                  </a:ext>
                </a:extLst>
              </a:rPr>
              <a:t>&lt;span&gt;</a:t>
            </a:r>
            <a:r>
              <a:rPr lang="en-IN"/>
              <a:t> is an example of inline element.</a:t>
            </a:r>
            <a:endParaRPr/>
          </a:p>
        </p:txBody>
      </p:sp>
      <p:sp>
        <p:nvSpPr>
          <p:cNvPr id="1186" name="Google Shape;1186;g8621c3774d_1_236"/>
          <p:cNvSpPr txBox="1"/>
          <p:nvPr/>
        </p:nvSpPr>
        <p:spPr>
          <a:xfrm>
            <a:off x="2739050" y="4869000"/>
            <a:ext cx="3477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can find the documentation link for reference </a:t>
            </a:r>
            <a:r>
              <a:rPr lang="en-IN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here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8621c3774d_1_24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44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2" name="Google Shape;1192;g8621c3774d_1_247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g8621c3774d_1_247"/>
          <p:cNvSpPr txBox="1"/>
          <p:nvPr/>
        </p:nvSpPr>
        <p:spPr>
          <a:xfrm>
            <a:off x="386003" y="654200"/>
            <a:ext cx="319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Block Elements</a:t>
            </a:r>
            <a:endParaRPr/>
          </a:p>
        </p:txBody>
      </p:sp>
      <p:sp>
        <p:nvSpPr>
          <p:cNvPr id="1194" name="Google Shape;1194;g8621c3774d_1_247"/>
          <p:cNvSpPr txBox="1"/>
          <p:nvPr/>
        </p:nvSpPr>
        <p:spPr>
          <a:xfrm>
            <a:off x="375444" y="10176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95" name="Google Shape;1195;g8621c3774d_1_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013" y="1111526"/>
            <a:ext cx="5807966" cy="385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8621c3774d_1_266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1" name="Google Shape;1201;g8621c3774d_1_266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g8621c3774d_1_266"/>
          <p:cNvSpPr txBox="1"/>
          <p:nvPr/>
        </p:nvSpPr>
        <p:spPr>
          <a:xfrm>
            <a:off x="386003" y="654200"/>
            <a:ext cx="319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Block Elements</a:t>
            </a:r>
            <a:endParaRPr/>
          </a:p>
        </p:txBody>
      </p:sp>
      <p:sp>
        <p:nvSpPr>
          <p:cNvPr id="1203" name="Google Shape;1203;g8621c3774d_1_266"/>
          <p:cNvSpPr txBox="1"/>
          <p:nvPr/>
        </p:nvSpPr>
        <p:spPr>
          <a:xfrm>
            <a:off x="375444" y="10176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4" name="Google Shape;1204;g8621c3774d_1_266"/>
          <p:cNvSpPr txBox="1"/>
          <p:nvPr/>
        </p:nvSpPr>
        <p:spPr>
          <a:xfrm>
            <a:off x="2783850" y="1135250"/>
            <a:ext cx="39462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"/>
                  </a:ext>
                </a:extLst>
              </a:rPr>
              <a:t>&lt;div&gt;</a:t>
            </a:r>
            <a:r>
              <a:rPr lang="en-IN"/>
              <a:t> and </a:t>
            </a: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"/>
                  </a:ext>
                </a:extLst>
              </a:rPr>
              <a:t>&lt;p&gt;</a:t>
            </a:r>
            <a:r>
              <a:rPr lang="en-IN"/>
              <a:t> are examples of block elements</a:t>
            </a:r>
            <a:endParaRPr/>
          </a:p>
        </p:txBody>
      </p:sp>
      <p:graphicFrame>
        <p:nvGraphicFramePr>
          <p:cNvPr id="1205" name="Google Shape;1205;g8621c3774d_1_266"/>
          <p:cNvGraphicFramePr/>
          <p:nvPr/>
        </p:nvGraphicFramePr>
        <p:xfrm>
          <a:off x="385988" y="1741725"/>
          <a:ext cx="3681700" cy="3269742"/>
        </p:xfrm>
        <a:graphic>
          <a:graphicData uri="http://schemas.openxmlformats.org/drawingml/2006/table">
            <a:tbl>
              <a:tblPr>
                <a:noFill/>
                <a:tableStyleId>{8C7E2572-CB46-4C9A-92AB-0A6D2560EF44}</a:tableStyleId>
              </a:tblPr>
              <a:tblGrid>
                <a:gridCol w="36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0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0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0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Session 1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0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0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0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lang="en-IN" sz="1000">
                          <a:solidFill>
                            <a:srgbClr val="888888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&lt;!-- Block Elements --&gt;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0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class=</a:t>
                      </a:r>
                      <a:r>
                        <a:rPr lang="en-I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"container"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&amp;lt;div&amp;gt; is a block element. If you inspect this element using 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1"/>
                            </a:ext>
                          </a:extLst>
                        </a:rPr>
                        <a:t>Dev Console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you will see it occupies an entire line of the window. 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0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0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id=</a:t>
                      </a:r>
                      <a:r>
                        <a:rPr lang="en-IN" sz="10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"para"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This is a &amp;lt;p&amp;gt; element. This is also a block element. If you inspect this element using Dev Console, you will see it occupies an entire line of the window. </a:t>
                      </a:r>
                      <a:endParaRPr sz="10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&lt;/</a:t>
                      </a:r>
                      <a:r>
                        <a:rPr lang="en-IN" sz="10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0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0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0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0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000"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06" name="Google Shape;1206;g8621c3774d_1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345" y="2215725"/>
            <a:ext cx="3273250" cy="226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g8621c3774d_1_266"/>
          <p:cNvSpPr txBox="1"/>
          <p:nvPr/>
        </p:nvSpPr>
        <p:spPr>
          <a:xfrm>
            <a:off x="5174325" y="4435475"/>
            <a:ext cx="32733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can find the documentation link for &lt;div&gt; </a:t>
            </a:r>
            <a:r>
              <a:rPr lang="en-IN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here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can find the documentation link for &lt;p&gt; </a:t>
            </a:r>
            <a:r>
              <a:rPr lang="en-IN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here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8aae3c8de7_0_116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46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3" name="Google Shape;1213;g8aae3c8de7_0_116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g8aae3c8de7_0_116"/>
          <p:cNvSpPr txBox="1"/>
          <p:nvPr/>
        </p:nvSpPr>
        <p:spPr>
          <a:xfrm>
            <a:off x="386003" y="654200"/>
            <a:ext cx="319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Inline and Block Elements</a:t>
            </a:r>
            <a:endParaRPr/>
          </a:p>
        </p:txBody>
      </p:sp>
      <p:sp>
        <p:nvSpPr>
          <p:cNvPr id="1215" name="Google Shape;1215;g8aae3c8de7_0_116"/>
          <p:cNvSpPr txBox="1"/>
          <p:nvPr/>
        </p:nvSpPr>
        <p:spPr>
          <a:xfrm>
            <a:off x="375444" y="10176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216" name="Google Shape;1216;g8aae3c8de7_0_116"/>
          <p:cNvGraphicFramePr/>
          <p:nvPr/>
        </p:nvGraphicFramePr>
        <p:xfrm>
          <a:off x="952500" y="1111525"/>
          <a:ext cx="7239000" cy="3946890"/>
        </p:xfrm>
        <a:graphic>
          <a:graphicData uri="http://schemas.openxmlformats.org/drawingml/2006/table">
            <a:tbl>
              <a:tblPr>
                <a:noFill/>
                <a:tableStyleId>{13323005-6B7A-4B93-A4AD-8AE912BDBE1A}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/>
                        <a:t>Inline Elements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/>
                        <a:t>Block Elements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&lt;span&gt;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&lt;div&gt;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&lt;b&gt;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&lt;p&gt;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&lt;strong&gt;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&lt;h1&gt; …. &lt;h6&gt;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&lt;i&gt;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&lt;hr&gt;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&lt;em&gt;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&lt;table&gt;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&lt;a&gt;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&lt;ul&gt;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&lt;img&gt;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&lt;ol&gt;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&lt;button&gt; …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&lt;form&gt;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chemeClr val="dk1"/>
                          </a:solidFill>
                        </a:rPr>
                        <a:t>You can see the entire list </a:t>
                      </a:r>
                      <a:r>
                        <a:rPr lang="en-IN" sz="1100" u="sng">
                          <a:solidFill>
                            <a:schemeClr val="hlink"/>
                          </a:solidFill>
                          <a:hlinkClick r:id="rId3"/>
                        </a:rPr>
                        <a:t>here</a:t>
                      </a:r>
                      <a:r>
                        <a:rPr lang="en-IN" sz="1100">
                          <a:solidFill>
                            <a:schemeClr val="dk1"/>
                          </a:solidFill>
                        </a:rPr>
                        <a:t>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chemeClr val="dk1"/>
                          </a:solidFill>
                        </a:rPr>
                        <a:t>You can see the entire list </a:t>
                      </a:r>
                      <a:r>
                        <a:rPr lang="en-IN" sz="1100" u="sng">
                          <a:solidFill>
                            <a:schemeClr val="hlink"/>
                          </a:solidFill>
                          <a:hlinkClick r:id="rId4"/>
                        </a:rPr>
                        <a:t>here</a:t>
                      </a:r>
                      <a:r>
                        <a:rPr lang="en-IN" sz="1100">
                          <a:solidFill>
                            <a:schemeClr val="dk1"/>
                          </a:solidFill>
                        </a:rPr>
                        <a:t>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621c3774d_1_276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g8621c3774d_1_276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3" name="Google Shape;1223;g8621c3774d_1_276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47</a:t>
            </a:fld>
            <a:endParaRPr/>
          </a:p>
        </p:txBody>
      </p:sp>
      <p:sp>
        <p:nvSpPr>
          <p:cNvPr id="1224" name="Google Shape;1224;g8621c3774d_1_276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225" name="Google Shape;1225;g8621c3774d_1_276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47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6" name="Google Shape;1226;g8621c3774d_1_2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g8621c3774d_1_2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g8621c3774d_1_276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g8621c3774d_1_276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0" name="Google Shape;1230;g8621c3774d_1_276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1" name="Google Shape;1231;g8621c3774d_1_2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g8621c3774d_1_276"/>
          <p:cNvSpPr txBox="1"/>
          <p:nvPr/>
        </p:nvSpPr>
        <p:spPr>
          <a:xfrm>
            <a:off x="961525" y="1710375"/>
            <a:ext cx="7259700" cy="3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statements about inline elements is true?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(More than one option may be correct.)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appear on the next line by default.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appear on the same line by default.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&lt;span&gt; is an inline element.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&lt;div&gt; is an inline element.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8621c3774d_1_291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g8621c3774d_1_291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9" name="Google Shape;1239;g8621c3774d_1_291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48</a:t>
            </a:fld>
            <a:endParaRPr/>
          </a:p>
        </p:txBody>
      </p:sp>
      <p:sp>
        <p:nvSpPr>
          <p:cNvPr id="1240" name="Google Shape;1240;g8621c3774d_1_291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241" name="Google Shape;1241;g8621c3774d_1_291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48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2" name="Google Shape;1242;g8621c3774d_1_29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g8621c3774d_1_29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g8621c3774d_1_291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g8621c3774d_1_291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6" name="Google Shape;1246;g8621c3774d_1_291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7" name="Google Shape;1247;g8621c3774d_1_2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g8621c3774d_1_291"/>
          <p:cNvSpPr txBox="1"/>
          <p:nvPr/>
        </p:nvSpPr>
        <p:spPr>
          <a:xfrm>
            <a:off x="877200" y="1710375"/>
            <a:ext cx="7607700" cy="28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statements about inline elements is true?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(More than one option may be correct.)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appear on the next line by default.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They appear on the same line by default.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&lt;span&gt; is an inline element.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&lt;div&gt; is an inline element.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8621c3774d_1_306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g8621c3774d_1_306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5" name="Google Shape;1255;g8621c3774d_1_306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49</a:t>
            </a:fld>
            <a:endParaRPr/>
          </a:p>
        </p:txBody>
      </p:sp>
      <p:sp>
        <p:nvSpPr>
          <p:cNvPr id="1256" name="Google Shape;1256;g8621c3774d_1_306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257" name="Google Shape;1257;g8621c3774d_1_306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49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8" name="Google Shape;1258;g8621c3774d_1_3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g8621c3774d_1_3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g8621c3774d_1_306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g8621c3774d_1_306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2" name="Google Shape;1262;g8621c3774d_1_306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3" name="Google Shape;1263;g8621c3774d_1_3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g8621c3774d_1_306"/>
          <p:cNvSpPr txBox="1"/>
          <p:nvPr/>
        </p:nvSpPr>
        <p:spPr>
          <a:xfrm>
            <a:off x="961525" y="1710375"/>
            <a:ext cx="7259700" cy="3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statements about block elements is true?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(More than one option may be correct.)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appear on the next line by default.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appear on the same line by default.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&lt;span&gt; is a block element.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&lt;div&gt; is a block element.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0" name="Google Shape;650;p7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3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World of Front</a:t>
            </a:r>
            <a:r>
              <a:rPr lang="en-IN" sz="1637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en-IN" sz="163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End Web Development</a:t>
            </a:r>
            <a:endParaRPr sz="1637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1" name="Google Shape;651;p7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7" descr="Smiling Face with No Fill"/>
          <p:cNvSpPr/>
          <p:nvPr/>
        </p:nvSpPr>
        <p:spPr>
          <a:xfrm>
            <a:off x="1114879" y="1825004"/>
            <a:ext cx="894674" cy="8946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7" descr="Beginning"/>
          <p:cNvSpPr/>
          <p:nvPr/>
        </p:nvSpPr>
        <p:spPr>
          <a:xfrm>
            <a:off x="4124663" y="1825004"/>
            <a:ext cx="894674" cy="8946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7" descr="Database"/>
          <p:cNvSpPr/>
          <p:nvPr/>
        </p:nvSpPr>
        <p:spPr>
          <a:xfrm>
            <a:off x="7134447" y="1825004"/>
            <a:ext cx="894674" cy="89467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7"/>
          <p:cNvSpPr txBox="1"/>
          <p:nvPr/>
        </p:nvSpPr>
        <p:spPr>
          <a:xfrm>
            <a:off x="1180540" y="2859231"/>
            <a:ext cx="7633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Visuals</a:t>
            </a:r>
            <a:endParaRPr/>
          </a:p>
        </p:txBody>
      </p:sp>
      <p:sp>
        <p:nvSpPr>
          <p:cNvPr id="656" name="Google Shape;656;p7"/>
          <p:cNvSpPr txBox="1"/>
          <p:nvPr/>
        </p:nvSpPr>
        <p:spPr>
          <a:xfrm>
            <a:off x="3840249" y="2859225"/>
            <a:ext cx="185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Behind-</a:t>
            </a:r>
            <a:r>
              <a:rPr lang="en-IN"/>
              <a:t>t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he-</a:t>
            </a:r>
            <a:r>
              <a:rPr lang="en-IN"/>
              <a:t>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cenes</a:t>
            </a:r>
            <a:endParaRPr/>
          </a:p>
        </p:txBody>
      </p:sp>
      <p:sp>
        <p:nvSpPr>
          <p:cNvPr id="657" name="Google Shape;657;p7"/>
          <p:cNvSpPr txBox="1"/>
          <p:nvPr/>
        </p:nvSpPr>
        <p:spPr>
          <a:xfrm>
            <a:off x="7300301" y="2859225"/>
            <a:ext cx="76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658" name="Google Shape;658;p7"/>
          <p:cNvSpPr txBox="1"/>
          <p:nvPr/>
        </p:nvSpPr>
        <p:spPr>
          <a:xfrm>
            <a:off x="490737" y="3167007"/>
            <a:ext cx="21429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accent3"/>
                </a:solidFill>
              </a:rPr>
              <a:t>For example,</a:t>
            </a:r>
            <a:r>
              <a:rPr lang="en-IN"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Posts, Buttons, Sidebar, and Photos on Facebook</a:t>
            </a:r>
            <a:endParaRPr/>
          </a:p>
        </p:txBody>
      </p:sp>
      <p:sp>
        <p:nvSpPr>
          <p:cNvPr id="659" name="Google Shape;659;p7"/>
          <p:cNvSpPr txBox="1"/>
          <p:nvPr/>
        </p:nvSpPr>
        <p:spPr>
          <a:xfrm>
            <a:off x="386002" y="654275"/>
            <a:ext cx="2142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Parts of a Website</a:t>
            </a:r>
            <a:endParaRPr/>
          </a:p>
        </p:txBody>
      </p:sp>
      <p:sp>
        <p:nvSpPr>
          <p:cNvPr id="660" name="Google Shape;660;p7"/>
          <p:cNvSpPr txBox="1"/>
          <p:nvPr/>
        </p:nvSpPr>
        <p:spPr>
          <a:xfrm>
            <a:off x="3512800" y="3167007"/>
            <a:ext cx="233197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A5A5A5"/>
                </a:solidFill>
              </a:rPr>
              <a:t>For example, c</a:t>
            </a:r>
            <a:r>
              <a:rPr lang="en-IN"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licking on a profile shows details about that profile only</a:t>
            </a:r>
            <a:endParaRPr/>
          </a:p>
        </p:txBody>
      </p:sp>
      <p:sp>
        <p:nvSpPr>
          <p:cNvPr id="661" name="Google Shape;661;p7"/>
          <p:cNvSpPr txBox="1"/>
          <p:nvPr/>
        </p:nvSpPr>
        <p:spPr>
          <a:xfrm>
            <a:off x="6469147" y="3167006"/>
            <a:ext cx="21429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accent3"/>
                </a:solidFill>
              </a:rPr>
              <a:t>For example,</a:t>
            </a:r>
            <a:r>
              <a:rPr lang="en-IN"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photos of you</a:t>
            </a:r>
            <a:r>
              <a:rPr lang="en-IN" sz="1200">
                <a:solidFill>
                  <a:srgbClr val="A5A5A5"/>
                </a:solidFill>
              </a:rPr>
              <a:t>r </a:t>
            </a:r>
            <a:r>
              <a:rPr lang="en-IN"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friends, your personal data </a:t>
            </a:r>
            <a:r>
              <a:rPr lang="en-IN" sz="1200">
                <a:solidFill>
                  <a:srgbClr val="A5A5A5"/>
                </a:solidFill>
              </a:rPr>
              <a:t>and</a:t>
            </a:r>
            <a:r>
              <a:rPr lang="en-IN"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suggestions</a:t>
            </a:r>
            <a:endParaRPr/>
          </a:p>
        </p:txBody>
      </p:sp>
      <p:sp>
        <p:nvSpPr>
          <p:cNvPr id="662" name="Google Shape;662;p7"/>
          <p:cNvSpPr/>
          <p:nvPr/>
        </p:nvSpPr>
        <p:spPr>
          <a:xfrm>
            <a:off x="398342" y="1658184"/>
            <a:ext cx="2663700" cy="2250300"/>
          </a:xfrm>
          <a:prstGeom prst="round2SameRect">
            <a:avLst>
              <a:gd name="adj1" fmla="val 16667"/>
              <a:gd name="adj2" fmla="val 0"/>
            </a:avLst>
          </a:prstGeom>
          <a:noFill/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7"/>
          <p:cNvSpPr txBox="1"/>
          <p:nvPr/>
        </p:nvSpPr>
        <p:spPr>
          <a:xfrm>
            <a:off x="1140698" y="3908475"/>
            <a:ext cx="117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/>
          </a:p>
        </p:txBody>
      </p:sp>
      <p:sp>
        <p:nvSpPr>
          <p:cNvPr id="664" name="Google Shape;664;p7"/>
          <p:cNvSpPr txBox="1"/>
          <p:nvPr/>
        </p:nvSpPr>
        <p:spPr>
          <a:xfrm>
            <a:off x="4197725" y="3863125"/>
            <a:ext cx="112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/>
          </a:p>
        </p:txBody>
      </p:sp>
      <p:sp>
        <p:nvSpPr>
          <p:cNvPr id="665" name="Google Shape;665;p7"/>
          <p:cNvSpPr txBox="1"/>
          <p:nvPr/>
        </p:nvSpPr>
        <p:spPr>
          <a:xfrm>
            <a:off x="7106324" y="3858275"/>
            <a:ext cx="106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8621c3774d_1_321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g8621c3774d_1_321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1" name="Google Shape;1271;g8621c3774d_1_321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50</a:t>
            </a:fld>
            <a:endParaRPr/>
          </a:p>
        </p:txBody>
      </p:sp>
      <p:sp>
        <p:nvSpPr>
          <p:cNvPr id="1272" name="Google Shape;1272;g8621c3774d_1_321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273" name="Google Shape;1273;g8621c3774d_1_321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50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4" name="Google Shape;1274;g8621c3774d_1_3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g8621c3774d_1_3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g8621c3774d_1_321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g8621c3774d_1_321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8" name="Google Shape;1278;g8621c3774d_1_321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9" name="Google Shape;1279;g8621c3774d_1_3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g8621c3774d_1_321"/>
          <p:cNvSpPr txBox="1"/>
          <p:nvPr/>
        </p:nvSpPr>
        <p:spPr>
          <a:xfrm>
            <a:off x="877200" y="1710375"/>
            <a:ext cx="7607700" cy="28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statements about block elements is true?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(More than one option may be correct.)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They appear on the next line by default.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appear on the same line by default.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&lt;span&gt; is a block element.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120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&lt;div&gt; is a block element.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8621c3774d_1_336"/>
          <p:cNvSpPr txBox="1">
            <a:spLocks noGrp="1"/>
          </p:cNvSpPr>
          <p:nvPr>
            <p:ph type="title"/>
          </p:nvPr>
        </p:nvSpPr>
        <p:spPr>
          <a:xfrm>
            <a:off x="1576638" y="2132523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Doubt Clearance (5 min)</a:t>
            </a:r>
            <a:endParaRPr/>
          </a:p>
        </p:txBody>
      </p:sp>
      <p:sp>
        <p:nvSpPr>
          <p:cNvPr id="1286" name="Google Shape;1286;g8621c3774d_1_3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23"/>
          <p:cNvSpPr txBox="1">
            <a:spLocks noGrp="1"/>
          </p:cNvSpPr>
          <p:nvPr>
            <p:ph type="title"/>
          </p:nvPr>
        </p:nvSpPr>
        <p:spPr>
          <a:xfrm>
            <a:off x="407600" y="2241771"/>
            <a:ext cx="5990700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Commonly-Used HTML Elements</a:t>
            </a:r>
            <a:endParaRPr/>
          </a:p>
        </p:txBody>
      </p:sp>
      <p:sp>
        <p:nvSpPr>
          <p:cNvPr id="1292" name="Google Shape;1292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52</a:t>
            </a:fld>
            <a:endParaRPr/>
          </a:p>
        </p:txBody>
      </p:sp>
      <p:sp>
        <p:nvSpPr>
          <p:cNvPr id="1293" name="Google Shape;1293;p23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8621c3774d_1_346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g8621c3774d_1_346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0" name="Google Shape;1300;g8621c3774d_1_346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53</a:t>
            </a:fld>
            <a:endParaRPr/>
          </a:p>
        </p:txBody>
      </p:sp>
      <p:sp>
        <p:nvSpPr>
          <p:cNvPr id="1301" name="Google Shape;1301;g8621c3774d_1_346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302" name="Google Shape;1302;g8621c3774d_1_346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53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3" name="Google Shape;1303;g8621c3774d_1_3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g8621c3774d_1_3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g8621c3774d_1_346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g8621c3774d_1_346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7" name="Google Shape;1307;g8621c3774d_1_346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8" name="Google Shape;1308;g8621c3774d_1_3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g8621c3774d_1_346"/>
          <p:cNvSpPr txBox="1"/>
          <p:nvPr/>
        </p:nvSpPr>
        <p:spPr>
          <a:xfrm>
            <a:off x="961525" y="1710375"/>
            <a:ext cx="7259700" cy="3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the correct way of writing comments in HTML?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This is a comment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/* This is a comment */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&lt;!-- This is a comment -- 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&lt;!-- This is a comment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8621c3774d_1_361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g8621c3774d_1_361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6" name="Google Shape;1316;g8621c3774d_1_361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54</a:t>
            </a:fld>
            <a:endParaRPr/>
          </a:p>
        </p:txBody>
      </p:sp>
      <p:sp>
        <p:nvSpPr>
          <p:cNvPr id="1317" name="Google Shape;1317;g8621c3774d_1_361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318" name="Google Shape;1318;g8621c3774d_1_361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54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9" name="Google Shape;1319;g8621c3774d_1_3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g8621c3774d_1_3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g8621c3774d_1_361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g8621c3774d_1_361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3" name="Google Shape;1323;g8621c3774d_1_361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4" name="Google Shape;1324;g8621c3774d_1_3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g8621c3774d_1_361"/>
          <p:cNvSpPr txBox="1"/>
          <p:nvPr/>
        </p:nvSpPr>
        <p:spPr>
          <a:xfrm>
            <a:off x="877200" y="1710375"/>
            <a:ext cx="7607700" cy="28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the correct way of writing comments in HTML?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This is a comment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/* This is a comment */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&lt;!-- This is a comment -- &gt;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&lt;!-- This is a comment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24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1" name="Google Shape;1331;p24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2" name="Google Shape;1332;p24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p24"/>
          <p:cNvSpPr txBox="1"/>
          <p:nvPr/>
        </p:nvSpPr>
        <p:spPr>
          <a:xfrm>
            <a:off x="386001" y="654200"/>
            <a:ext cx="331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Commonly </a:t>
            </a:r>
            <a:r>
              <a:rPr lang="en-IN">
                <a:solidFill>
                  <a:schemeClr val="lt1"/>
                </a:solidFill>
              </a:rPr>
              <a:t>U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sed HTML Elements</a:t>
            </a:r>
            <a:endParaRPr/>
          </a:p>
        </p:txBody>
      </p:sp>
      <p:sp>
        <p:nvSpPr>
          <p:cNvPr id="1334" name="Google Shape;1334;p24"/>
          <p:cNvSpPr txBox="1"/>
          <p:nvPr/>
        </p:nvSpPr>
        <p:spPr>
          <a:xfrm>
            <a:off x="522750" y="1239400"/>
            <a:ext cx="8098500" cy="3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2"/>
                  </a:ext>
                </a:extLst>
              </a:rPr>
              <a:t>&lt;h1&gt;…&lt;h6&gt;</a:t>
            </a: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3"/>
                  </a:ext>
                </a:extLst>
              </a:rPr>
              <a:t>:</a:t>
            </a:r>
            <a:r>
              <a:rPr lang="en-IN" sz="14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100">
                <a:solidFill>
                  <a:srgbClr val="A5A5A5"/>
                </a:solidFill>
              </a:rPr>
              <a:t>They 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create headers </a:t>
            </a:r>
            <a:r>
              <a:rPr lang="en-IN" sz="1100">
                <a:solidFill>
                  <a:srgbClr val="A5A5A5"/>
                </a:solidFill>
              </a:rPr>
              <a:t>of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different sizes.</a:t>
            </a:r>
            <a:b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35" name="Google Shape;1335;p24"/>
          <p:cNvGraphicFramePr/>
          <p:nvPr/>
        </p:nvGraphicFramePr>
        <p:xfrm>
          <a:off x="3920175" y="1741750"/>
          <a:ext cx="4380125" cy="2813749"/>
        </p:xfrm>
        <a:graphic>
          <a:graphicData uri="http://schemas.openxmlformats.org/drawingml/2006/table">
            <a:tbl>
              <a:tblPr>
                <a:noFill/>
                <a:tableStyleId>{8C7E2572-CB46-4C9A-92AB-0A6D2560EF44}</a:tableStyleId>
              </a:tblPr>
              <a:tblGrid>
                <a:gridCol w="438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First HTML Page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</a:t>
                      </a:r>
                      <a:r>
                        <a:rPr lang="en-IN" sz="1100">
                          <a:solidFill>
                            <a:srgbClr val="888888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&lt;!-- HTML headings --&gt;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h1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Welcome to upGrad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h1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h2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Welcome to upGrad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h2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h3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Welcome to upGrad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h3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h4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Welcome to upGrad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h4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h5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Welcome to upGrad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h5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h6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Welcome to upGrad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h6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100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36" name="Google Shape;1336;p24"/>
          <p:cNvSpPr txBox="1"/>
          <p:nvPr/>
        </p:nvSpPr>
        <p:spPr>
          <a:xfrm>
            <a:off x="2739050" y="4869000"/>
            <a:ext cx="3477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can find the documentation link for reference </a:t>
            </a:r>
            <a:r>
              <a:rPr lang="en-IN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here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8621c3774d_1_424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g8621c3774d_1_424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3" name="Google Shape;1343;g8621c3774d_1_424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56</a:t>
            </a:fld>
            <a:endParaRPr/>
          </a:p>
        </p:txBody>
      </p:sp>
      <p:sp>
        <p:nvSpPr>
          <p:cNvPr id="1344" name="Google Shape;1344;g8621c3774d_1_424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345" name="Google Shape;1345;g8621c3774d_1_424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56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6" name="Google Shape;1346;g8621c3774d_1_4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g8621c3774d_1_4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8" name="Google Shape;1348;g8621c3774d_1_424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Google Shape;1349;g8621c3774d_1_424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0" name="Google Shape;1350;g8621c3774d_1_424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1" name="Google Shape;1351;g8621c3774d_1_4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g8621c3774d_1_424"/>
          <p:cNvSpPr txBox="1"/>
          <p:nvPr/>
        </p:nvSpPr>
        <p:spPr>
          <a:xfrm>
            <a:off x="961525" y="1710375"/>
            <a:ext cx="7259700" cy="3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the correct tag for the largest heading in HTML?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&lt;h6&gt;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&lt;h4&gt;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&lt;h3&gt;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&lt;h1&gt;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8621c3774d_1_439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g8621c3774d_1_439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9" name="Google Shape;1359;g8621c3774d_1_439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57</a:t>
            </a:fld>
            <a:endParaRPr/>
          </a:p>
        </p:txBody>
      </p:sp>
      <p:sp>
        <p:nvSpPr>
          <p:cNvPr id="1360" name="Google Shape;1360;g8621c3774d_1_439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361" name="Google Shape;1361;g8621c3774d_1_439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57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2" name="Google Shape;1362;g8621c3774d_1_4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g8621c3774d_1_4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g8621c3774d_1_439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g8621c3774d_1_439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6" name="Google Shape;1366;g8621c3774d_1_439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7" name="Google Shape;1367;g8621c3774d_1_4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g8621c3774d_1_439"/>
          <p:cNvSpPr txBox="1"/>
          <p:nvPr/>
        </p:nvSpPr>
        <p:spPr>
          <a:xfrm>
            <a:off x="877200" y="1710375"/>
            <a:ext cx="7607700" cy="28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the correct tag for the largest heading in HTML?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&lt;h6&gt;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&lt;h4&gt;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&lt;h3&gt;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120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&lt;h1&gt;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8621c3774d_1_376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58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4" name="Google Shape;1374;g8621c3774d_1_376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5" name="Google Shape;1375;g8621c3774d_1_376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g8621c3774d_1_376"/>
          <p:cNvSpPr txBox="1"/>
          <p:nvPr/>
        </p:nvSpPr>
        <p:spPr>
          <a:xfrm>
            <a:off x="386001" y="654200"/>
            <a:ext cx="322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Commonly </a:t>
            </a:r>
            <a:r>
              <a:rPr lang="en-IN">
                <a:solidFill>
                  <a:schemeClr val="lt1"/>
                </a:solidFill>
              </a:rPr>
              <a:t>U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sed HTML Elements</a:t>
            </a:r>
            <a:endParaRPr/>
          </a:p>
        </p:txBody>
      </p:sp>
      <p:sp>
        <p:nvSpPr>
          <p:cNvPr id="1377" name="Google Shape;1377;g8621c3774d_1_376"/>
          <p:cNvSpPr txBox="1"/>
          <p:nvPr/>
        </p:nvSpPr>
        <p:spPr>
          <a:xfrm>
            <a:off x="465450" y="1100550"/>
            <a:ext cx="5676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I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4"/>
                  </a:ext>
                </a:extLst>
              </a:rPr>
              <a:t>&lt;p&gt;</a:t>
            </a:r>
            <a:r>
              <a:rPr lang="en-IN">
                <a:solidFill>
                  <a:schemeClr val="dk1"/>
                </a:solidFill>
              </a:rPr>
              <a:t>: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It creates a paragraph text.</a:t>
            </a:r>
            <a:endParaRPr sz="1100">
              <a:solidFill>
                <a:srgbClr val="A5A5A5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IN" u="sng">
                <a:solidFill>
                  <a:schemeClr val="hlink"/>
                </a:solidFill>
                <a:hlinkClick r:id="rId4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5"/>
                  </a:ext>
                </a:extLst>
              </a:rPr>
              <a:t>&lt;b&gt;</a:t>
            </a:r>
            <a:r>
              <a:rPr lang="en-IN">
                <a:solidFill>
                  <a:schemeClr val="dk1"/>
                </a:solidFill>
              </a:rPr>
              <a:t>, </a:t>
            </a:r>
            <a:r>
              <a:rPr lang="en-IN" u="sng">
                <a:solidFill>
                  <a:schemeClr val="hlink"/>
                </a:solidFill>
                <a:hlinkClick r:id="rId5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6"/>
                  </a:ext>
                </a:extLst>
              </a:rPr>
              <a:t>&lt;i&gt;</a:t>
            </a:r>
            <a:r>
              <a:rPr lang="en-IN">
                <a:solidFill>
                  <a:schemeClr val="dk1"/>
                </a:solidFill>
              </a:rPr>
              <a:t>, </a:t>
            </a:r>
            <a:r>
              <a:rPr lang="en-IN" u="sng">
                <a:solidFill>
                  <a:schemeClr val="hlink"/>
                </a:solidFill>
                <a:hlinkClick r:id="rId6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7"/>
                  </a:ext>
                </a:extLst>
              </a:rPr>
              <a:t>&lt;strong&gt;</a:t>
            </a:r>
            <a:r>
              <a:rPr lang="en-IN">
                <a:solidFill>
                  <a:schemeClr val="dk1"/>
                </a:solidFill>
              </a:rPr>
              <a:t>, </a:t>
            </a:r>
            <a:r>
              <a:rPr lang="en-IN" u="sng">
                <a:solidFill>
                  <a:schemeClr val="hlink"/>
                </a:solidFill>
                <a:hlinkClick r:id="rId7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8"/>
                  </a:ext>
                </a:extLst>
              </a:rPr>
              <a:t>&lt;em&gt;</a:t>
            </a:r>
            <a:r>
              <a:rPr lang="en-IN">
                <a:solidFill>
                  <a:schemeClr val="dk1"/>
                </a:solidFill>
              </a:rPr>
              <a:t>:</a:t>
            </a:r>
            <a:r>
              <a:rPr lang="en-IN" sz="1100">
                <a:solidFill>
                  <a:schemeClr val="accent3"/>
                </a:solidFill>
              </a:rPr>
              <a:t> They give certain styling to the text.</a:t>
            </a:r>
            <a:br>
              <a:rPr lang="en-IN" sz="1100">
                <a:solidFill>
                  <a:schemeClr val="accent3"/>
                </a:solidFill>
              </a:rPr>
            </a:b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78" name="Google Shape;1378;g8621c3774d_1_376"/>
          <p:cNvGraphicFramePr/>
          <p:nvPr/>
        </p:nvGraphicFramePr>
        <p:xfrm>
          <a:off x="649888" y="1742500"/>
          <a:ext cx="7844225" cy="3199321"/>
        </p:xfrm>
        <a:graphic>
          <a:graphicData uri="http://schemas.openxmlformats.org/drawingml/2006/table">
            <a:tbl>
              <a:tblPr>
                <a:noFill/>
                <a:tableStyleId>{8C7E2572-CB46-4C9A-92AB-0A6D2560EF44}</a:tableStyleId>
              </a:tblPr>
              <a:tblGrid>
                <a:gridCol w="784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6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Bold and Italicized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888888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&lt;!-- HTML paragraph --&gt;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This is a normal paragraph.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This paragraph is emboldened using the &amp;lt;b&amp;gt; tag.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strong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This paragraph is emboldened using the &amp;lt;strong&amp;gt; tag.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strong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 difference between &amp;lt;strong&amp;gt; and &amp;lt;b&amp;gt; is that strong is a semantic element.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This paragraph is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0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italicized 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usi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ng the &amp;lt;i&amp;gt; tag.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em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This paragraph is </a:t>
                      </a:r>
                      <a:r>
                        <a:rPr lang="en-IN" sz="10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italicized 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using the &amp;lt;em&amp;gt; tag.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em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 difference between &amp;lt;em&amp;gt; and &amp;lt;i&amp;gt; is that em is a semantic element.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8621c3774d_1_454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g8621c3774d_1_454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5" name="Google Shape;1385;g8621c3774d_1_454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59</a:t>
            </a:fld>
            <a:endParaRPr/>
          </a:p>
        </p:txBody>
      </p:sp>
      <p:sp>
        <p:nvSpPr>
          <p:cNvPr id="1386" name="Google Shape;1386;g8621c3774d_1_454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387" name="Google Shape;1387;g8621c3774d_1_454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59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8" name="Google Shape;1388;g8621c3774d_1_4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g8621c3774d_1_4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g8621c3774d_1_454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g8621c3774d_1_454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13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2" name="Google Shape;1392;g8621c3774d_1_454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3" name="Google Shape;1393;g8621c3774d_1_4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g8621c3774d_1_454"/>
          <p:cNvSpPr txBox="1"/>
          <p:nvPr/>
        </p:nvSpPr>
        <p:spPr>
          <a:xfrm>
            <a:off x="961525" y="1710375"/>
            <a:ext cx="7259700" cy="3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is/are a semantic element(s)?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(More than one option can be correct.)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&lt;p&gt;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&lt;br&gt;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&lt;strong&gt;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&lt;em&gt;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1" name="Google Shape;671;p5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3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World of Front</a:t>
            </a:r>
            <a:r>
              <a:rPr lang="en-IN" sz="1637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en-IN" sz="163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End Web Development</a:t>
            </a:r>
            <a:endParaRPr sz="1637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2" name="Google Shape;672;p5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5"/>
          <p:cNvSpPr txBox="1"/>
          <p:nvPr/>
        </p:nvSpPr>
        <p:spPr>
          <a:xfrm>
            <a:off x="407700" y="654275"/>
            <a:ext cx="5423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World Without Front-End </a:t>
            </a:r>
            <a:r>
              <a:rPr lang="en-IN" sz="1637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Development</a:t>
            </a:r>
            <a:endParaRPr/>
          </a:p>
        </p:txBody>
      </p:sp>
      <p:pic>
        <p:nvPicPr>
          <p:cNvPr id="674" name="Google Shape;674;p5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994" y="1638474"/>
            <a:ext cx="6004330" cy="277893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675" name="Google Shape;675;p5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2317" b="3159"/>
          <a:stretch/>
        </p:blipFill>
        <p:spPr>
          <a:xfrm>
            <a:off x="1514737" y="1638473"/>
            <a:ext cx="6328102" cy="277893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676" name="Google Shape;676;p5" descr="A screenshot of a computer scree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60820" y="1638473"/>
            <a:ext cx="5708505" cy="277893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8621c3774d_1_469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g8621c3774d_1_469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1" name="Google Shape;1401;g8621c3774d_1_469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60</a:t>
            </a:fld>
            <a:endParaRPr/>
          </a:p>
        </p:txBody>
      </p:sp>
      <p:sp>
        <p:nvSpPr>
          <p:cNvPr id="1402" name="Google Shape;1402;g8621c3774d_1_469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403" name="Google Shape;1403;g8621c3774d_1_469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60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4" name="Google Shape;1404;g8621c3774d_1_4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g8621c3774d_1_4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g8621c3774d_1_469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g8621c3774d_1_469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13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8" name="Google Shape;1408;g8621c3774d_1_469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9" name="Google Shape;1409;g8621c3774d_1_4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g8621c3774d_1_469"/>
          <p:cNvSpPr txBox="1"/>
          <p:nvPr/>
        </p:nvSpPr>
        <p:spPr>
          <a:xfrm>
            <a:off x="877200" y="1710375"/>
            <a:ext cx="7607700" cy="28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is/are a semantic element(s)?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(More than one option can be correct.)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&lt;p&gt;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&lt;br&gt;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&lt;strong&gt;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120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&lt;em&gt;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8621c3774d_1_384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61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6" name="Google Shape;1416;g8621c3774d_1_384"/>
          <p:cNvSpPr txBox="1"/>
          <p:nvPr/>
        </p:nvSpPr>
        <p:spPr>
          <a:xfrm>
            <a:off x="309794" y="2024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7" name="Google Shape;1417;g8621c3774d_1_384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g8621c3774d_1_384"/>
          <p:cNvSpPr txBox="1"/>
          <p:nvPr/>
        </p:nvSpPr>
        <p:spPr>
          <a:xfrm>
            <a:off x="309801" y="654200"/>
            <a:ext cx="324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Commonly </a:t>
            </a:r>
            <a:r>
              <a:rPr lang="en-IN">
                <a:solidFill>
                  <a:schemeClr val="lt1"/>
                </a:solidFill>
              </a:rPr>
              <a:t>U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sed HTML Elements</a:t>
            </a:r>
            <a:endParaRPr/>
          </a:p>
        </p:txBody>
      </p:sp>
      <p:sp>
        <p:nvSpPr>
          <p:cNvPr id="1419" name="Google Shape;1419;g8621c3774d_1_384"/>
          <p:cNvSpPr txBox="1"/>
          <p:nvPr/>
        </p:nvSpPr>
        <p:spPr>
          <a:xfrm>
            <a:off x="470975" y="1264175"/>
            <a:ext cx="8098500" cy="3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9"/>
                  </a:ext>
                </a:extLst>
              </a:rPr>
              <a:t>&lt;br /&gt;</a:t>
            </a:r>
            <a:r>
              <a:rPr lang="en-IN">
                <a:solidFill>
                  <a:schemeClr val="dk1"/>
                </a:solidFill>
              </a:rPr>
              <a:t>: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It creates a new line.</a:t>
            </a:r>
            <a:b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A5A5A5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A5A5A5"/>
              </a:solidFill>
            </a:endParaRPr>
          </a:p>
        </p:txBody>
      </p:sp>
      <p:graphicFrame>
        <p:nvGraphicFramePr>
          <p:cNvPr id="1420" name="Google Shape;1420;g8621c3774d_1_384"/>
          <p:cNvGraphicFramePr/>
          <p:nvPr/>
        </p:nvGraphicFramePr>
        <p:xfrm>
          <a:off x="1197175" y="1902850"/>
          <a:ext cx="6381750" cy="2620963"/>
        </p:xfrm>
        <a:graphic>
          <a:graphicData uri="http://schemas.openxmlformats.org/drawingml/2006/table">
            <a:tbl>
              <a:tblPr>
                <a:noFill/>
                <a:tableStyleId>{8C7E2572-CB46-4C9A-92AB-0A6D2560EF44}</a:tableStyleId>
              </a:tblPr>
              <a:tblGrid>
                <a:gridCol w="638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Break Tag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id=</a:t>
                      </a:r>
                      <a:r>
                        <a:rPr lang="en-I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"container1"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With &amp;lt;br&amp;gt; :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span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First line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span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/&gt;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span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Second line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span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100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21" name="Google Shape;1421;g8621c3774d_1_384"/>
          <p:cNvSpPr txBox="1"/>
          <p:nvPr/>
        </p:nvSpPr>
        <p:spPr>
          <a:xfrm>
            <a:off x="2739050" y="4869000"/>
            <a:ext cx="3477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can find the documentation link for reference </a:t>
            </a:r>
            <a:r>
              <a:rPr lang="en-IN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here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8621c3774d_1_514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g8621c3774d_1_514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8" name="Google Shape;1428;g8621c3774d_1_514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62</a:t>
            </a:fld>
            <a:endParaRPr/>
          </a:p>
        </p:txBody>
      </p:sp>
      <p:sp>
        <p:nvSpPr>
          <p:cNvPr id="1429" name="Google Shape;1429;g8621c3774d_1_514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430" name="Google Shape;1430;g8621c3774d_1_514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62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1" name="Google Shape;1431;g8621c3774d_1_5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g8621c3774d_1_5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g8621c3774d_1_514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g8621c3774d_1_514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14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5" name="Google Shape;1435;g8621c3774d_1_514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6" name="Google Shape;1436;g8621c3774d_1_5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g8621c3774d_1_514"/>
          <p:cNvSpPr txBox="1"/>
          <p:nvPr/>
        </p:nvSpPr>
        <p:spPr>
          <a:xfrm>
            <a:off x="961525" y="1710375"/>
            <a:ext cx="7259700" cy="3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yes or no.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0"/>
                  </a:ext>
                </a:extLst>
              </a:rPr>
              <a:t>&lt;br /&gt;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tag an empty element?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8621c3774d_1_529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g8621c3774d_1_529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4" name="Google Shape;1444;g8621c3774d_1_529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63</a:t>
            </a:fld>
            <a:endParaRPr/>
          </a:p>
        </p:txBody>
      </p:sp>
      <p:sp>
        <p:nvSpPr>
          <p:cNvPr id="1445" name="Google Shape;1445;g8621c3774d_1_529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446" name="Google Shape;1446;g8621c3774d_1_529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63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7" name="Google Shape;1447;g8621c3774d_1_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8" name="Google Shape;1448;g8621c3774d_1_5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9" name="Google Shape;1449;g8621c3774d_1_529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g8621c3774d_1_529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14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1" name="Google Shape;1451;g8621c3774d_1_529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2" name="Google Shape;1452;g8621c3774d_1_5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g8621c3774d_1_529"/>
          <p:cNvSpPr txBox="1"/>
          <p:nvPr/>
        </p:nvSpPr>
        <p:spPr>
          <a:xfrm>
            <a:off x="877200" y="1710375"/>
            <a:ext cx="7607700" cy="28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yes or no.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&lt;br /&gt; tag an empty element?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8621c3774d_1_40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64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9" name="Google Shape;1459;g8621c3774d_1_403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0" name="Google Shape;1460;g8621c3774d_1_403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g8621c3774d_1_403"/>
          <p:cNvSpPr txBox="1"/>
          <p:nvPr/>
        </p:nvSpPr>
        <p:spPr>
          <a:xfrm>
            <a:off x="386001" y="654200"/>
            <a:ext cx="345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Commonly </a:t>
            </a:r>
            <a:r>
              <a:rPr lang="en-IN">
                <a:solidFill>
                  <a:schemeClr val="lt1"/>
                </a:solidFill>
              </a:rPr>
              <a:t>U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sed HTML Elements</a:t>
            </a:r>
            <a:endParaRPr/>
          </a:p>
        </p:txBody>
      </p:sp>
      <p:sp>
        <p:nvSpPr>
          <p:cNvPr id="1462" name="Google Shape;1462;g8621c3774d_1_403"/>
          <p:cNvSpPr txBox="1"/>
          <p:nvPr/>
        </p:nvSpPr>
        <p:spPr>
          <a:xfrm>
            <a:off x="470975" y="1264175"/>
            <a:ext cx="8098500" cy="3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1"/>
                  </a:ext>
                </a:extLst>
              </a:rPr>
              <a:t>&lt;img /&gt;</a:t>
            </a:r>
            <a:r>
              <a:rPr lang="en-IN">
                <a:solidFill>
                  <a:schemeClr val="dk1"/>
                </a:solidFill>
              </a:rPr>
              <a:t>: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It creates an image element.</a:t>
            </a:r>
            <a:b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63" name="Google Shape;1463;g8621c3774d_1_403"/>
          <p:cNvGraphicFramePr/>
          <p:nvPr/>
        </p:nvGraphicFramePr>
        <p:xfrm>
          <a:off x="1279750" y="1988275"/>
          <a:ext cx="6381750" cy="2261300"/>
        </p:xfrm>
        <a:graphic>
          <a:graphicData uri="http://schemas.openxmlformats.org/drawingml/2006/table">
            <a:tbl>
              <a:tblPr>
                <a:noFill/>
                <a:tableStyleId>{8C7E2572-CB46-4C9A-92AB-0A6D2560EF44}</a:tableStyleId>
              </a:tblPr>
              <a:tblGrid>
                <a:gridCol w="638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1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Images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888888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&lt;!-- HTML Image --&gt;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img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src=</a:t>
                      </a:r>
                      <a:r>
                        <a:rPr lang="en-I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"https://wallpaperplay.com/walls/full/9/e/0/43067.jpg"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alt=</a:t>
                      </a:r>
                      <a:r>
                        <a:rPr lang="en-I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"An image of car"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height=</a:t>
                      </a:r>
                      <a:r>
                        <a:rPr lang="en-I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"450"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width=</a:t>
                      </a:r>
                      <a:r>
                        <a:rPr lang="en-I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"600"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/&gt;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100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64" name="Google Shape;1464;g8621c3774d_1_403"/>
          <p:cNvSpPr txBox="1"/>
          <p:nvPr/>
        </p:nvSpPr>
        <p:spPr>
          <a:xfrm>
            <a:off x="2739050" y="4869000"/>
            <a:ext cx="3477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can find the documentation link for reference </a:t>
            </a:r>
            <a:r>
              <a:rPr lang="en-IN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here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8621c3774d_1_411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0" name="Google Shape;1470;g8621c3774d_1_411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HTML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1" name="Google Shape;1471;g8621c3774d_1_411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g8621c3774d_1_411"/>
          <p:cNvSpPr txBox="1"/>
          <p:nvPr/>
        </p:nvSpPr>
        <p:spPr>
          <a:xfrm>
            <a:off x="386001" y="654200"/>
            <a:ext cx="315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Commonly </a:t>
            </a:r>
            <a:r>
              <a:rPr lang="en-IN">
                <a:solidFill>
                  <a:schemeClr val="lt1"/>
                </a:solidFill>
              </a:rPr>
              <a:t>U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sed HTML Elements</a:t>
            </a:r>
            <a:endParaRPr/>
          </a:p>
        </p:txBody>
      </p:sp>
      <p:sp>
        <p:nvSpPr>
          <p:cNvPr id="1473" name="Google Shape;1473;g8621c3774d_1_411"/>
          <p:cNvSpPr txBox="1"/>
          <p:nvPr/>
        </p:nvSpPr>
        <p:spPr>
          <a:xfrm>
            <a:off x="470975" y="1264175"/>
            <a:ext cx="80985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2"/>
                  </a:ext>
                </a:extLst>
              </a:rPr>
              <a:t>&lt;a&gt;</a:t>
            </a:r>
            <a:r>
              <a:rPr lang="en-IN">
                <a:solidFill>
                  <a:schemeClr val="dk1"/>
                </a:solidFill>
              </a:rPr>
              <a:t>: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It creates an anchor tag, which is an element used to open different pages or go to different locations.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74" name="Google Shape;1474;g8621c3774d_1_411"/>
          <p:cNvGraphicFramePr/>
          <p:nvPr/>
        </p:nvGraphicFramePr>
        <p:xfrm>
          <a:off x="470975" y="1722875"/>
          <a:ext cx="8098500" cy="3199321"/>
        </p:xfrm>
        <a:graphic>
          <a:graphicData uri="http://schemas.openxmlformats.org/drawingml/2006/table">
            <a:tbl>
              <a:tblPr>
                <a:noFill/>
                <a:tableStyleId>{8C7E2572-CB46-4C9A-92AB-0A6D2560EF44}</a:tableStyleId>
              </a:tblPr>
              <a:tblGrid>
                <a:gridCol w="80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Anchor Tag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888888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&lt;!-- HTML anchor tag --&gt;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href=</a:t>
                      </a:r>
                      <a:r>
                        <a:rPr lang="en-I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"https://google.com"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This link has no target mentioned. It will by default open Google on this tab.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href=</a:t>
                      </a:r>
                      <a:r>
                        <a:rPr lang="en-I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"https://google.com"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target=</a:t>
                      </a:r>
                      <a:r>
                        <a:rPr lang="en-I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en-I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3"/>
                            </a:ext>
                          </a:extLst>
                        </a:rPr>
                        <a:t>_self</a:t>
                      </a:r>
                      <a:r>
                        <a:rPr lang="en-I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This link has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4"/>
                            </a:ext>
                          </a:extLst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5"/>
                            </a:ext>
                          </a:extLst>
                        </a:rPr>
                        <a:t>kbd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6"/>
                            </a:ext>
                          </a:extLst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target="_self"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kbd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 It will open Google on this tab.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/&gt;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href=</a:t>
                      </a:r>
                      <a:r>
                        <a:rPr lang="en-I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"https://google.com"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target=</a:t>
                      </a:r>
                      <a:r>
                        <a:rPr lang="en-IN" sz="1100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"_blank"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This link has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kbd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target="_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7"/>
                            </a:ext>
                          </a:extLst>
                        </a:rPr>
                        <a:t>blank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kbd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 It will open Google in a new tab.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100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75" name="Google Shape;1475;g8621c3774d_1_411"/>
          <p:cNvSpPr txBox="1"/>
          <p:nvPr/>
        </p:nvSpPr>
        <p:spPr>
          <a:xfrm>
            <a:off x="2739050" y="4869000"/>
            <a:ext cx="3477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can find the documentation link for reference </a:t>
            </a:r>
            <a:r>
              <a:rPr lang="en-IN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here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8621c3774d_1_546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g8621c3774d_1_546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2" name="Google Shape;1482;g8621c3774d_1_546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66</a:t>
            </a:fld>
            <a:endParaRPr/>
          </a:p>
        </p:txBody>
      </p:sp>
      <p:sp>
        <p:nvSpPr>
          <p:cNvPr id="1483" name="Google Shape;1483;g8621c3774d_1_546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484" name="Google Shape;1484;g8621c3774d_1_546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66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5" name="Google Shape;1485;g8621c3774d_1_5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g8621c3774d_1_5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7" name="Google Shape;1487;g8621c3774d_1_546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g8621c3774d_1_546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15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9" name="Google Shape;1489;g8621c3774d_1_546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0" name="Google Shape;1490;g8621c3774d_1_5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g8621c3774d_1_546"/>
          <p:cNvSpPr txBox="1"/>
          <p:nvPr/>
        </p:nvSpPr>
        <p:spPr>
          <a:xfrm>
            <a:off x="961525" y="1710375"/>
            <a:ext cx="7259700" cy="3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yes or no.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a hyperlink apply only to text?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100">
              <a:solidFill>
                <a:schemeClr val="dk1"/>
              </a:solidFill>
              <a:highlight>
                <a:srgbClr val="00FF0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8621c3774d_1_561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7" name="Google Shape;1497;g8621c3774d_1_561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8" name="Google Shape;1498;g8621c3774d_1_561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67</a:t>
            </a:fld>
            <a:endParaRPr/>
          </a:p>
        </p:txBody>
      </p:sp>
      <p:sp>
        <p:nvSpPr>
          <p:cNvPr id="1499" name="Google Shape;1499;g8621c3774d_1_561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500" name="Google Shape;1500;g8621c3774d_1_561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67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1" name="Google Shape;1501;g8621c3774d_1_5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g8621c3774d_1_5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g8621c3774d_1_561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g8621c3774d_1_561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15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5" name="Google Shape;1505;g8621c3774d_1_561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6" name="Google Shape;1506;g8621c3774d_1_5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g8621c3774d_1_561"/>
          <p:cNvSpPr txBox="1"/>
          <p:nvPr/>
        </p:nvSpPr>
        <p:spPr>
          <a:xfrm>
            <a:off x="877200" y="1710375"/>
            <a:ext cx="7607700" cy="28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yes or no.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a hyperlink apply only to text?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120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1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8621c3774d_1_57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g8621c3774d_1_57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4" name="Google Shape;1514;g8621c3774d_1_57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68</a:t>
            </a:fld>
            <a:endParaRPr/>
          </a:p>
        </p:txBody>
      </p:sp>
      <p:sp>
        <p:nvSpPr>
          <p:cNvPr id="1515" name="Google Shape;1515;g8621c3774d_1_57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516" name="Google Shape;1516;g8621c3774d_1_57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68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7" name="Google Shape;1517;g8621c3774d_1_57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8" name="Google Shape;1518;g8621c3774d_1_57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g8621c3774d_1_57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rPr lang="en-IN"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g8621c3774d_1_578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16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1" name="Google Shape;1521;g8621c3774d_1_578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2" name="Google Shape;1522;g8621c3774d_1_5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Google Shape;1523;g8621c3774d_1_578"/>
          <p:cNvSpPr txBox="1"/>
          <p:nvPr/>
        </p:nvSpPr>
        <p:spPr>
          <a:xfrm>
            <a:off x="961525" y="1710375"/>
            <a:ext cx="7259700" cy="3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you open a link in a new tab?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 href=”</a:t>
            </a:r>
            <a:r>
              <a:rPr lang="en-IN" sz="18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https://www.upgrad.com/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target=”blank”&gt;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 href=”</a:t>
            </a:r>
            <a:r>
              <a:rPr lang="en-IN" sz="18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https://www.upgrad.com/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target=”_self”&gt;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 href=”</a:t>
            </a:r>
            <a:r>
              <a:rPr lang="en-IN" sz="18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https://www.upgrad.com/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target=”_blank”&gt;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 href=”</a:t>
            </a:r>
            <a:r>
              <a:rPr lang="en-IN" sz="18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https://www.upgrad.com/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 target=”self”&gt;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8621c3774d_1_59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Google Shape;1529;g8621c3774d_1_59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0" name="Google Shape;1530;g8621c3774d_1_59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69</a:t>
            </a:fld>
            <a:endParaRPr/>
          </a:p>
        </p:txBody>
      </p:sp>
      <p:sp>
        <p:nvSpPr>
          <p:cNvPr id="1531" name="Google Shape;1531;g8621c3774d_1_59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532" name="Google Shape;1532;g8621c3774d_1_59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69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3" name="Google Shape;1533;g8621c3774d_1_59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Google Shape;1534;g8621c3774d_1_59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g8621c3774d_1_59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g8621c3774d_1_593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16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7" name="Google Shape;1537;g8621c3774d_1_593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8" name="Google Shape;1538;g8621c3774d_1_5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g8621c3774d_1_593"/>
          <p:cNvSpPr txBox="1"/>
          <p:nvPr/>
        </p:nvSpPr>
        <p:spPr>
          <a:xfrm>
            <a:off x="877200" y="1710375"/>
            <a:ext cx="7607700" cy="28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you open a link in a new tab?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 href=”</a:t>
            </a:r>
            <a:r>
              <a:rPr lang="en-IN" sz="18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https://www.upgrad.com/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target=”blank”&gt;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 href=”</a:t>
            </a:r>
            <a:r>
              <a:rPr lang="en-IN" sz="18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https://www.upgrad.com/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target=”_self”&gt;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&lt;a href=”</a:t>
            </a:r>
            <a:r>
              <a:rPr lang="en-IN" sz="1800" b="1">
                <a:solidFill>
                  <a:srgbClr val="FF0000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https://www.upgrad.com/</a:t>
            </a: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” target=”_blank”&gt;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 href=”</a:t>
            </a:r>
            <a:r>
              <a:rPr lang="en-IN" sz="18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https://www.upgrad.com/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 target=”self”&gt;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8384615073_0_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2" name="Google Shape;682;g8384615073_0_3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g8384615073_0_3"/>
          <p:cNvSpPr txBox="1"/>
          <p:nvPr/>
        </p:nvSpPr>
        <p:spPr>
          <a:xfrm>
            <a:off x="248300" y="654200"/>
            <a:ext cx="363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Role of a </a:t>
            </a:r>
            <a:r>
              <a:rPr lang="en-IN">
                <a:solidFill>
                  <a:schemeClr val="lt1"/>
                </a:solidFill>
              </a:rPr>
              <a:t>F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ront-</a:t>
            </a:r>
            <a:r>
              <a:rPr lang="en-IN">
                <a:solidFill>
                  <a:schemeClr val="lt1"/>
                </a:solidFill>
              </a:rPr>
              <a:t>E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nd </a:t>
            </a:r>
            <a:r>
              <a:rPr lang="en-IN">
                <a:solidFill>
                  <a:schemeClr val="lt1"/>
                </a:solidFill>
              </a:rPr>
              <a:t>W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eb </a:t>
            </a:r>
            <a:r>
              <a:rPr lang="en-IN">
                <a:solidFill>
                  <a:schemeClr val="lt1"/>
                </a:solidFill>
              </a:rPr>
              <a:t>D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eveloper</a:t>
            </a:r>
            <a:endParaRPr/>
          </a:p>
        </p:txBody>
      </p:sp>
      <p:sp>
        <p:nvSpPr>
          <p:cNvPr id="684" name="Google Shape;684;g8384615073_0_3"/>
          <p:cNvSpPr txBox="1"/>
          <p:nvPr/>
        </p:nvSpPr>
        <p:spPr>
          <a:xfrm>
            <a:off x="385994" y="1242248"/>
            <a:ext cx="8098500" cy="2659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</a:t>
            </a:r>
            <a:r>
              <a:rPr lang="en-IN"/>
              <a:t>ing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user interface </a:t>
            </a:r>
            <a:r>
              <a:rPr lang="en-IN"/>
              <a:t>for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web application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Bringing the application alive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Helping the user </a:t>
            </a:r>
            <a:r>
              <a:rPr lang="en-IN"/>
              <a:t>‘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en-IN"/>
              <a:t>’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application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Converting the back-end and </a:t>
            </a:r>
            <a:r>
              <a:rPr lang="en-IN">
                <a:solidFill>
                  <a:schemeClr val="dk1"/>
                </a:solidFill>
              </a:rPr>
              <a:t>the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data set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meaningful visuals</a:t>
            </a:r>
            <a:endParaRPr/>
          </a:p>
          <a:p>
            <a:pPr marL="3429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g8384615073_0_3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3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World of Front</a:t>
            </a:r>
            <a:r>
              <a:rPr lang="en-IN" sz="1637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en-IN" sz="163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End Web Development</a:t>
            </a:r>
            <a:endParaRPr sz="1637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8621c3774d_1_615"/>
          <p:cNvSpPr txBox="1">
            <a:spLocks noGrp="1"/>
          </p:cNvSpPr>
          <p:nvPr>
            <p:ph type="title"/>
          </p:nvPr>
        </p:nvSpPr>
        <p:spPr>
          <a:xfrm>
            <a:off x="467238" y="264848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Hands-On Exercise (3 min)</a:t>
            </a:r>
            <a:endParaRPr/>
          </a:p>
        </p:txBody>
      </p:sp>
      <p:sp>
        <p:nvSpPr>
          <p:cNvPr id="1545" name="Google Shape;1545;g8621c3774d_1_6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70</a:t>
            </a:fld>
            <a:endParaRPr/>
          </a:p>
        </p:txBody>
      </p:sp>
      <p:sp>
        <p:nvSpPr>
          <p:cNvPr id="1546" name="Google Shape;1546;g8621c3774d_1_615"/>
          <p:cNvSpPr txBox="1"/>
          <p:nvPr/>
        </p:nvSpPr>
        <p:spPr>
          <a:xfrm>
            <a:off x="692225" y="867000"/>
            <a:ext cx="4203300" cy="3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FFFFFF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8"/>
                  </a:ext>
                </a:extLst>
              </a:rPr>
              <a:t>Write an HTML program which outputs as shown in the image</a:t>
            </a:r>
            <a:r>
              <a:rPr lang="en-IN" sz="1200">
                <a:solidFill>
                  <a:srgbClr val="FFFFFF"/>
                </a:solidFill>
              </a:rPr>
              <a:t>:</a:t>
            </a:r>
            <a:endParaRPr sz="120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FFFFFF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9"/>
                  </a:ext>
                </a:extLst>
              </a:rPr>
              <a:t>The elements of the HTML program are as follows: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IN" sz="1200">
                <a:solidFill>
                  <a:srgbClr val="FFFFFF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0"/>
                  </a:ext>
                </a:extLst>
              </a:rPr>
              <a:t>The heading should be the largest.</a:t>
            </a:r>
            <a:endParaRPr sz="1200">
              <a:solidFill>
                <a:srgbClr val="FFFFFF"/>
              </a:solidFill>
            </a:endParaRPr>
          </a:p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IN" sz="1200">
                <a:solidFill>
                  <a:srgbClr val="FFFFFF"/>
                </a:solidFill>
              </a:rPr>
              <a:t>The source of the image is as follows: </a:t>
            </a:r>
            <a:r>
              <a:rPr lang="en-IN" sz="10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https://wallpaperplay.com/walls/full/c/8/f/12935.jpg#.Xs6BGNp_478.link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IN" sz="1200">
                <a:solidFill>
                  <a:srgbClr val="FFFFFF"/>
                </a:solidFill>
              </a:rPr>
              <a:t>The height of the image should be 450 and the width should be 600.</a:t>
            </a:r>
            <a:endParaRPr sz="1200">
              <a:solidFill>
                <a:srgbClr val="FFFFFF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IN" sz="1200">
                <a:solidFill>
                  <a:srgbClr val="FFFFFF"/>
                </a:solidFill>
              </a:rPr>
              <a:t>The image, when clicked, should redirect you to the following website: 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u="sng">
                <a:solidFill>
                  <a:schemeClr val="hlink"/>
                </a:solidFill>
                <a:hlinkClick r:id="rId4"/>
              </a:rPr>
              <a:t>https://www.upgrad.com/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IN" sz="1200">
                <a:solidFill>
                  <a:srgbClr val="FFFFFF"/>
                </a:solidFill>
              </a:rPr>
              <a:t>The </a:t>
            </a:r>
            <a:r>
              <a:rPr lang="en-IN" sz="1200">
                <a:solidFill>
                  <a:srgbClr val="FFFFFF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1"/>
                  </a:ext>
                </a:extLst>
              </a:rPr>
              <a:t>paragraph</a:t>
            </a:r>
            <a:r>
              <a:rPr lang="en-IN" sz="1200">
                <a:solidFill>
                  <a:srgbClr val="FFFFFF"/>
                </a:solidFill>
              </a:rPr>
              <a:t> tag should have </a:t>
            </a:r>
            <a:r>
              <a:rPr lang="en-IN" sz="1200">
                <a:solidFill>
                  <a:srgbClr val="FFFFFF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2"/>
                  </a:ext>
                </a:extLst>
              </a:rPr>
              <a:t>id</a:t>
            </a:r>
            <a:r>
              <a:rPr lang="en-IN" sz="1200">
                <a:solidFill>
                  <a:srgbClr val="FFFFFF"/>
                </a:solidFill>
              </a:rPr>
              <a:t> as ‘paragraph’ and the text should be as shown in this image.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>
                <a:solidFill>
                  <a:schemeClr val="lt1"/>
                </a:solidFill>
              </a:rPr>
              <a:t>For the stub code, click </a:t>
            </a:r>
            <a:r>
              <a:rPr lang="en-IN" u="sng">
                <a:solidFill>
                  <a:schemeClr val="hlink"/>
                </a:solidFill>
                <a:hlinkClick r:id="rId5"/>
              </a:rPr>
              <a:t>here</a:t>
            </a:r>
            <a:r>
              <a:rPr lang="en-I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547" name="Google Shape;1547;g8621c3774d_1_6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3150" y="1019388"/>
            <a:ext cx="3862075" cy="34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8" name="Google Shape;1548;g8621c3774d_1_615"/>
          <p:cNvSpPr txBox="1"/>
          <p:nvPr/>
        </p:nvSpPr>
        <p:spPr>
          <a:xfrm>
            <a:off x="791400" y="4371300"/>
            <a:ext cx="41661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For the solution, click </a:t>
            </a:r>
            <a:r>
              <a:rPr lang="en-IN" u="sng">
                <a:solidFill>
                  <a:schemeClr val="hlink"/>
                </a:solidFill>
                <a:hlinkClick r:id="rId7"/>
              </a:rPr>
              <a:t>here</a:t>
            </a:r>
            <a:r>
              <a:rPr lang="en-IN">
                <a:solidFill>
                  <a:schemeClr val="lt1"/>
                </a:solidFill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4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71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4" name="Google Shape;1554;p14"/>
          <p:cNvSpPr txBox="1"/>
          <p:nvPr/>
        </p:nvSpPr>
        <p:spPr>
          <a:xfrm>
            <a:off x="638175" y="654907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Google Shape;1555;p14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56" name="Google Shape;1556;p14"/>
          <p:cNvSpPr txBox="1"/>
          <p:nvPr/>
        </p:nvSpPr>
        <p:spPr>
          <a:xfrm>
            <a:off x="743650" y="1437700"/>
            <a:ext cx="7560300" cy="30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Front-</a:t>
            </a:r>
            <a:r>
              <a:rPr lang="en-IN">
                <a:solidFill>
                  <a:schemeClr val="lt1"/>
                </a:solidFill>
              </a:rPr>
              <a:t>e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nd </a:t>
            </a:r>
            <a:r>
              <a:rPr lang="en-IN">
                <a:solidFill>
                  <a:schemeClr val="lt1"/>
                </a:solidFill>
              </a:rPr>
              <a:t>w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eb </a:t>
            </a:r>
            <a:r>
              <a:rPr lang="en-IN">
                <a:solidFill>
                  <a:schemeClr val="lt1"/>
                </a:solidFill>
              </a:rPr>
              <a:t>d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evelopment i</a:t>
            </a:r>
            <a:r>
              <a:rPr lang="en-IN">
                <a:solidFill>
                  <a:schemeClr val="lt1"/>
                </a:solidFill>
              </a:rPr>
              <a:t>nvolves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creati</a:t>
            </a:r>
            <a:r>
              <a:rPr lang="en-IN">
                <a:solidFill>
                  <a:schemeClr val="lt1"/>
                </a:solidFill>
              </a:rPr>
              <a:t>on of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3"/>
                  </a:ext>
                </a:extLst>
              </a:rPr>
              <a:t>most important aspect of a website</a:t>
            </a: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4"/>
                  </a:ext>
                </a:extLst>
              </a:rPr>
              <a:t>: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5"/>
                  </a:ext>
                </a:extLst>
              </a:rPr>
              <a:t> the visual part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website or any web application </a:t>
            </a:r>
            <a:r>
              <a:rPr lang="en-IN">
                <a:solidFill>
                  <a:schemeClr val="lt1"/>
                </a:solidFill>
              </a:rPr>
              <a:t>comprises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three important constituents</a:t>
            </a:r>
            <a:r>
              <a:rPr lang="en-IN">
                <a:solidFill>
                  <a:schemeClr val="lt1"/>
                </a:solidFill>
              </a:rPr>
              <a:t>: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foundation, style and functionality.</a:t>
            </a:r>
            <a:endParaRPr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 is a language th</a:t>
            </a:r>
            <a:r>
              <a:rPr lang="en-IN">
                <a:solidFill>
                  <a:schemeClr val="lt1"/>
                </a:solidFill>
              </a:rPr>
              <a:t>at is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used to create the foundation and structure of a website, while CSS and JS </a:t>
            </a:r>
            <a:r>
              <a:rPr lang="en-IN">
                <a:solidFill>
                  <a:schemeClr val="lt1"/>
                </a:solidFill>
              </a:rPr>
              <a:t>focus on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style and functionality of a website, respectively.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Using HTML, </a:t>
            </a:r>
            <a:r>
              <a:rPr lang="en-IN">
                <a:solidFill>
                  <a:schemeClr val="lt1"/>
                </a:solidFill>
              </a:rPr>
              <a:t>you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can create various elements, such as headers, texts</a:t>
            </a:r>
            <a:r>
              <a:rPr lang="en-IN">
                <a:solidFill>
                  <a:schemeClr val="lt1"/>
                </a:solidFill>
              </a:rPr>
              <a:t> and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images.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621c3774d_1_341"/>
          <p:cNvSpPr txBox="1">
            <a:spLocks noGrp="1"/>
          </p:cNvSpPr>
          <p:nvPr>
            <p:ph type="title"/>
          </p:nvPr>
        </p:nvSpPr>
        <p:spPr>
          <a:xfrm>
            <a:off x="1576638" y="2132523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Doubt Clearance (5 min)</a:t>
            </a:r>
            <a:endParaRPr/>
          </a:p>
        </p:txBody>
      </p:sp>
      <p:sp>
        <p:nvSpPr>
          <p:cNvPr id="1562" name="Google Shape;1562;g8621c3774d_1_3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8805ae3462_1_0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73</a:t>
            </a:fld>
            <a:endParaRPr/>
          </a:p>
        </p:txBody>
      </p:sp>
      <p:sp>
        <p:nvSpPr>
          <p:cNvPr id="1568" name="Google Shape;1568;g8805ae3462_1_0"/>
          <p:cNvSpPr txBox="1"/>
          <p:nvPr/>
        </p:nvSpPr>
        <p:spPr>
          <a:xfrm>
            <a:off x="638175" y="654900"/>
            <a:ext cx="7886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Tasks to Complete After Today’s Session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g8805ae3462_1_0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70" name="Google Shape;1570;g8805ae3462_1_0"/>
          <p:cNvSpPr txBox="1"/>
          <p:nvPr/>
        </p:nvSpPr>
        <p:spPr>
          <a:xfrm>
            <a:off x="832225" y="1444675"/>
            <a:ext cx="74364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71" name="Google Shape;1571;g8805ae3462_1_0"/>
          <p:cNvGraphicFramePr/>
          <p:nvPr/>
        </p:nvGraphicFramePr>
        <p:xfrm>
          <a:off x="3195813" y="1936675"/>
          <a:ext cx="2752375" cy="1270125"/>
        </p:xfrm>
        <a:graphic>
          <a:graphicData uri="http://schemas.openxmlformats.org/drawingml/2006/table">
            <a:tbl>
              <a:tblPr>
                <a:noFill/>
                <a:tableStyleId>{13323005-6B7A-4B93-A4AD-8AE912BDBE1A}</a:tableStyleId>
              </a:tblPr>
              <a:tblGrid>
                <a:gridCol w="275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rgbClr val="FFFFFF"/>
                          </a:solidFill>
                        </a:rPr>
                        <a:t>MCQs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rgbClr val="FFFFFF"/>
                          </a:solidFill>
                        </a:rPr>
                        <a:t>Coding Questions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rgbClr val="FFFFFF"/>
                          </a:solidFill>
                        </a:rPr>
                        <a:t>Project: Checkpoint 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5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74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7" name="Google Shape;1577;p15"/>
          <p:cNvSpPr txBox="1"/>
          <p:nvPr/>
        </p:nvSpPr>
        <p:spPr>
          <a:xfrm>
            <a:off x="638175" y="654900"/>
            <a:ext cx="523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n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lass, you will learn...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15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79" name="Google Shape;1579;p15"/>
          <p:cNvSpPr txBox="1"/>
          <p:nvPr/>
        </p:nvSpPr>
        <p:spPr>
          <a:xfrm>
            <a:off x="756025" y="1444675"/>
            <a:ext cx="74364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create tables in HTML?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lt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create lists in HTML?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lt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create a dropdown list in HTML?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lt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6"/>
                  </a:ext>
                </a:extLst>
              </a:rPr>
              <a:t>How to show YouTube videos on your website?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6"/>
                  </a:ext>
                </a:extLst>
              </a:rPr>
            </a:br>
            <a:endParaRPr>
              <a:solidFill>
                <a:schemeClr val="lt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7"/>
                  </a:ext>
                </a:extLst>
              </a:rPr>
              <a:t>Begin the development of </a:t>
            </a: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8"/>
                  </a:ext>
                </a:extLst>
              </a:rPr>
              <a:t>the </a:t>
            </a:r>
            <a:r>
              <a:rPr lang="en-IN">
                <a:solidFill>
                  <a:schemeClr val="lt1"/>
                </a:solidFill>
              </a:rPr>
              <a:t>Recipes Website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16"/>
          <p:cNvSpPr txBox="1"/>
          <p:nvPr/>
        </p:nvSpPr>
        <p:spPr>
          <a:xfrm>
            <a:off x="555037" y="2114911"/>
            <a:ext cx="6895272" cy="117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sz="4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85" name="Google Shape;158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2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16"/>
          <p:cNvSpPr txBox="1"/>
          <p:nvPr/>
        </p:nvSpPr>
        <p:spPr>
          <a:xfrm>
            <a:off x="1157111" y="716037"/>
            <a:ext cx="1655704" cy="131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4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#RahoAmbitious</a:t>
            </a:r>
            <a:endParaRPr sz="14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7" name="Google Shape;1587;p16"/>
          <p:cNvSpPr txBox="1">
            <a:spLocks noGrp="1"/>
          </p:cNvSpPr>
          <p:nvPr>
            <p:ph type="sldNum" idx="12"/>
          </p:nvPr>
        </p:nvSpPr>
        <p:spPr>
          <a:xfrm>
            <a:off x="6678951" y="45949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75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1" name="Google Shape;691;p8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8"/>
          <p:cNvSpPr txBox="1"/>
          <p:nvPr/>
        </p:nvSpPr>
        <p:spPr>
          <a:xfrm>
            <a:off x="386004" y="654200"/>
            <a:ext cx="3484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Three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Ingredients of a </a:t>
            </a:r>
            <a:r>
              <a:rPr lang="en-IN">
                <a:solidFill>
                  <a:schemeClr val="lt1"/>
                </a:solidFill>
              </a:rPr>
              <a:t>W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ebsite</a:t>
            </a:r>
            <a:endParaRPr/>
          </a:p>
        </p:txBody>
      </p:sp>
      <p:sp>
        <p:nvSpPr>
          <p:cNvPr id="693" name="Google Shape;693;p8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3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World of Front</a:t>
            </a:r>
            <a:r>
              <a:rPr lang="en-IN" sz="1637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en-IN" sz="163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End Web Development</a:t>
            </a:r>
            <a:endParaRPr sz="1637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4" name="Google Shape;694;p8"/>
          <p:cNvSpPr/>
          <p:nvPr/>
        </p:nvSpPr>
        <p:spPr>
          <a:xfrm>
            <a:off x="2553076" y="2798871"/>
            <a:ext cx="609900" cy="30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8"/>
          <p:cNvSpPr/>
          <p:nvPr/>
        </p:nvSpPr>
        <p:spPr>
          <a:xfrm>
            <a:off x="5920371" y="2798884"/>
            <a:ext cx="609900" cy="30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8"/>
          <p:cNvSpPr txBox="1"/>
          <p:nvPr/>
        </p:nvSpPr>
        <p:spPr>
          <a:xfrm>
            <a:off x="630253" y="3859299"/>
            <a:ext cx="95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Foundation</a:t>
            </a:r>
            <a:endParaRPr/>
          </a:p>
        </p:txBody>
      </p:sp>
      <p:sp>
        <p:nvSpPr>
          <p:cNvPr id="697" name="Google Shape;697;p8"/>
          <p:cNvSpPr txBox="1"/>
          <p:nvPr/>
        </p:nvSpPr>
        <p:spPr>
          <a:xfrm>
            <a:off x="4308949" y="3859249"/>
            <a:ext cx="52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Style</a:t>
            </a:r>
            <a:endParaRPr/>
          </a:p>
        </p:txBody>
      </p:sp>
      <p:sp>
        <p:nvSpPr>
          <p:cNvPr id="698" name="Google Shape;698;p8"/>
          <p:cNvSpPr txBox="1"/>
          <p:nvPr/>
        </p:nvSpPr>
        <p:spPr>
          <a:xfrm>
            <a:off x="7376960" y="3859198"/>
            <a:ext cx="104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Functionality</a:t>
            </a:r>
            <a:endParaRPr/>
          </a:p>
        </p:txBody>
      </p:sp>
      <p:sp>
        <p:nvSpPr>
          <p:cNvPr id="699" name="Google Shape;699;p8"/>
          <p:cNvSpPr txBox="1"/>
          <p:nvPr/>
        </p:nvSpPr>
        <p:spPr>
          <a:xfrm>
            <a:off x="752957" y="4093405"/>
            <a:ext cx="705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(HTML)</a:t>
            </a:r>
            <a:endParaRPr/>
          </a:p>
        </p:txBody>
      </p:sp>
      <p:sp>
        <p:nvSpPr>
          <p:cNvPr id="700" name="Google Shape;700;p8"/>
          <p:cNvSpPr txBox="1"/>
          <p:nvPr/>
        </p:nvSpPr>
        <p:spPr>
          <a:xfrm>
            <a:off x="4270552" y="4093405"/>
            <a:ext cx="60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(CSS)</a:t>
            </a:r>
            <a:endParaRPr/>
          </a:p>
        </p:txBody>
      </p:sp>
      <p:sp>
        <p:nvSpPr>
          <p:cNvPr id="701" name="Google Shape;701;p8"/>
          <p:cNvSpPr txBox="1"/>
          <p:nvPr/>
        </p:nvSpPr>
        <p:spPr>
          <a:xfrm>
            <a:off x="7685545" y="4093355"/>
            <a:ext cx="46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(JS)</a:t>
            </a:r>
            <a:endParaRPr/>
          </a:p>
        </p:txBody>
      </p:sp>
      <p:pic>
        <p:nvPicPr>
          <p:cNvPr id="702" name="Google Shape;70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00" y="2160700"/>
            <a:ext cx="2366500" cy="159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6450" y="2171363"/>
            <a:ext cx="2366500" cy="157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9138" y="2150038"/>
            <a:ext cx="2478755" cy="159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0" name="Google Shape;710;p9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9"/>
          <p:cNvSpPr txBox="1"/>
          <p:nvPr/>
        </p:nvSpPr>
        <p:spPr>
          <a:xfrm>
            <a:off x="386003" y="654200"/>
            <a:ext cx="3267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Three I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ngredients of a </a:t>
            </a:r>
            <a:r>
              <a:rPr lang="en-IN">
                <a:solidFill>
                  <a:schemeClr val="lt1"/>
                </a:solidFill>
              </a:rPr>
              <a:t>W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ebsite</a:t>
            </a:r>
            <a:endParaRPr/>
          </a:p>
        </p:txBody>
      </p:sp>
      <p:sp>
        <p:nvSpPr>
          <p:cNvPr id="712" name="Google Shape;712;p9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3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World of Front</a:t>
            </a:r>
            <a:r>
              <a:rPr lang="en-IN" sz="1637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en-IN" sz="163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End Web Development</a:t>
            </a:r>
            <a:endParaRPr sz="1637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13" name="Google Shape;713;p9" descr="A picture containing monitor, screen, television, larg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3513" y="1894554"/>
            <a:ext cx="1120487" cy="157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9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337" y="1894555"/>
            <a:ext cx="1119227" cy="1579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9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1924" y="1783843"/>
            <a:ext cx="1690598" cy="1690598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9"/>
          <p:cNvSpPr/>
          <p:nvPr/>
        </p:nvSpPr>
        <p:spPr>
          <a:xfrm>
            <a:off x="2412778" y="2384314"/>
            <a:ext cx="743546" cy="743546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"/>
          <p:cNvSpPr/>
          <p:nvPr/>
        </p:nvSpPr>
        <p:spPr>
          <a:xfrm>
            <a:off x="5271189" y="2312724"/>
            <a:ext cx="743546" cy="743546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9"/>
          <p:cNvSpPr txBox="1"/>
          <p:nvPr/>
        </p:nvSpPr>
        <p:spPr>
          <a:xfrm>
            <a:off x="880524" y="3737114"/>
            <a:ext cx="95090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Foundation</a:t>
            </a:r>
            <a:endParaRPr/>
          </a:p>
        </p:txBody>
      </p:sp>
      <p:sp>
        <p:nvSpPr>
          <p:cNvPr id="719" name="Google Shape;719;p9"/>
          <p:cNvSpPr txBox="1"/>
          <p:nvPr/>
        </p:nvSpPr>
        <p:spPr>
          <a:xfrm>
            <a:off x="3950703" y="3737113"/>
            <a:ext cx="5261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Style</a:t>
            </a:r>
            <a:endParaRPr/>
          </a:p>
        </p:txBody>
      </p:sp>
      <p:sp>
        <p:nvSpPr>
          <p:cNvPr id="720" name="Google Shape;720;p9"/>
          <p:cNvSpPr txBox="1"/>
          <p:nvPr/>
        </p:nvSpPr>
        <p:spPr>
          <a:xfrm>
            <a:off x="6834483" y="3705353"/>
            <a:ext cx="10454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Functionality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_UPGRAD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4724</Words>
  <Application>Microsoft Office PowerPoint</Application>
  <PresentationFormat>On-screen Show (16:9)</PresentationFormat>
  <Paragraphs>787</Paragraphs>
  <Slides>75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Calibri</vt:lpstr>
      <vt:lpstr>Consolas</vt:lpstr>
      <vt:lpstr>Roboto</vt:lpstr>
      <vt:lpstr>Arial</vt:lpstr>
      <vt:lpstr>Proxima Nova</vt:lpstr>
      <vt:lpstr>Verdana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 Overview </vt:lpstr>
      <vt:lpstr>Doubt Clearance (5 min)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 Tags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 Elements and Attributes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Character Entities</vt:lpstr>
      <vt:lpstr>PowerPoint Presentation</vt:lpstr>
      <vt:lpstr>Inline and Block Elements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Doubt Clearance (5 min)</vt:lpstr>
      <vt:lpstr>Commonly-Used HTML Elements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Hands-On Exercise (3 min)</vt:lpstr>
      <vt:lpstr>PowerPoint Presentation</vt:lpstr>
      <vt:lpstr>Doubt Clearance (5 min)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harsh.asiwal@gmail.com</dc:creator>
  <cp:lastModifiedBy>Prachi Agrawal</cp:lastModifiedBy>
  <cp:revision>1</cp:revision>
  <dcterms:created xsi:type="dcterms:W3CDTF">2019-01-02T10:18:22Z</dcterms:created>
  <dcterms:modified xsi:type="dcterms:W3CDTF">2020-07-01T10:14:51Z</dcterms:modified>
</cp:coreProperties>
</file>